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notesSlides/notesSlide2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5"/>
  </p:notesMasterIdLst>
  <p:sldIdLst>
    <p:sldId id="256" r:id="rId2"/>
    <p:sldId id="304" r:id="rId3"/>
    <p:sldId id="289" r:id="rId4"/>
    <p:sldId id="303" r:id="rId5"/>
    <p:sldId id="258" r:id="rId6"/>
    <p:sldId id="259" r:id="rId7"/>
    <p:sldId id="321" r:id="rId8"/>
    <p:sldId id="260" r:id="rId9"/>
    <p:sldId id="262" r:id="rId10"/>
    <p:sldId id="261" r:id="rId11"/>
    <p:sldId id="291" r:id="rId12"/>
    <p:sldId id="268" r:id="rId13"/>
    <p:sldId id="302" r:id="rId14"/>
    <p:sldId id="295" r:id="rId15"/>
    <p:sldId id="294" r:id="rId16"/>
    <p:sldId id="301" r:id="rId17"/>
    <p:sldId id="293" r:id="rId18"/>
    <p:sldId id="325" r:id="rId19"/>
    <p:sldId id="311" r:id="rId20"/>
    <p:sldId id="310" r:id="rId21"/>
    <p:sldId id="327" r:id="rId22"/>
    <p:sldId id="266" r:id="rId23"/>
    <p:sldId id="265" r:id="rId24"/>
    <p:sldId id="286" r:id="rId25"/>
    <p:sldId id="269" r:id="rId26"/>
    <p:sldId id="270" r:id="rId27"/>
    <p:sldId id="271" r:id="rId28"/>
    <p:sldId id="316" r:id="rId29"/>
    <p:sldId id="272" r:id="rId30"/>
    <p:sldId id="273" r:id="rId31"/>
    <p:sldId id="274" r:id="rId32"/>
    <p:sldId id="285" r:id="rId33"/>
    <p:sldId id="328" r:id="rId34"/>
    <p:sldId id="314" r:id="rId35"/>
    <p:sldId id="275" r:id="rId36"/>
    <p:sldId id="276" r:id="rId37"/>
    <p:sldId id="288" r:id="rId38"/>
    <p:sldId id="299" r:id="rId39"/>
    <p:sldId id="297" r:id="rId40"/>
    <p:sldId id="300" r:id="rId41"/>
    <p:sldId id="277" r:id="rId42"/>
    <p:sldId id="326" r:id="rId43"/>
    <p:sldId id="365" r:id="rId44"/>
    <p:sldId id="305" r:id="rId45"/>
    <p:sldId id="307" r:id="rId46"/>
    <p:sldId id="306" r:id="rId47"/>
    <p:sldId id="308" r:id="rId48"/>
    <p:sldId id="309" r:id="rId49"/>
    <p:sldId id="357" r:id="rId50"/>
    <p:sldId id="332" r:id="rId51"/>
    <p:sldId id="358" r:id="rId52"/>
    <p:sldId id="334" r:id="rId53"/>
    <p:sldId id="359" r:id="rId54"/>
    <p:sldId id="336" r:id="rId55"/>
    <p:sldId id="360" r:id="rId56"/>
    <p:sldId id="335" r:id="rId57"/>
    <p:sldId id="337" r:id="rId58"/>
    <p:sldId id="361" r:id="rId59"/>
    <p:sldId id="340" r:id="rId60"/>
    <p:sldId id="347" r:id="rId61"/>
    <p:sldId id="362" r:id="rId62"/>
    <p:sldId id="341" r:id="rId63"/>
    <p:sldId id="348" r:id="rId64"/>
    <p:sldId id="363" r:id="rId65"/>
    <p:sldId id="350" r:id="rId66"/>
    <p:sldId id="351" r:id="rId67"/>
    <p:sldId id="364" r:id="rId68"/>
    <p:sldId id="353" r:id="rId69"/>
    <p:sldId id="354" r:id="rId70"/>
    <p:sldId id="352" r:id="rId71"/>
    <p:sldId id="322" r:id="rId72"/>
    <p:sldId id="324" r:id="rId73"/>
    <p:sldId id="279" r:id="rId7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CC00"/>
    <a:srgbClr val="00FF99"/>
    <a:srgbClr val="33CC33"/>
    <a:srgbClr val="008000"/>
    <a:srgbClr val="99FF66"/>
    <a:srgbClr val="76E050"/>
    <a:srgbClr val="CCFFFF"/>
    <a:srgbClr val="CAF739"/>
    <a:srgbClr val="71B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0" autoAdjust="0"/>
    <p:restoredTop sz="94627" autoAdjust="0"/>
  </p:normalViewPr>
  <p:slideViewPr>
    <p:cSldViewPr snapToGrid="0">
      <p:cViewPr varScale="1">
        <p:scale>
          <a:sx n="109" d="100"/>
          <a:sy n="109" d="100"/>
        </p:scale>
        <p:origin x="8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284,1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E7-44D0-988D-D4E893260AA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E7-44D0-988D-D4E893260AA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361,8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E7-44D0-988D-D4E893260A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        (факт)</c:v>
                </c:pt>
                <c:pt idx="1">
                  <c:v>2020 год  (факт)</c:v>
                </c:pt>
                <c:pt idx="2">
                  <c:v>2021 год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284.10000000000002</c:v>
                </c:pt>
                <c:pt idx="1">
                  <c:v>222</c:v>
                </c:pt>
                <c:pt idx="2">
                  <c:v>361.8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E7-44D0-988D-D4E893260A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23816104"/>
        <c:axId val="323816496"/>
        <c:axId val="0"/>
      </c:bar3DChart>
      <c:catAx>
        <c:axId val="323816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323816496"/>
        <c:crosses val="autoZero"/>
        <c:auto val="1"/>
        <c:lblAlgn val="ctr"/>
        <c:lblOffset val="100"/>
        <c:noMultiLvlLbl val="0"/>
      </c:catAx>
      <c:valAx>
        <c:axId val="323816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3816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/>
              <a:t>Промышленное производство</a:t>
            </a:r>
            <a:endParaRPr lang="ru-RU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backWall>
    <c:plotArea>
      <c:layout>
        <c:manualLayout>
          <c:layoutTarget val="inner"/>
          <c:xMode val="edge"/>
          <c:yMode val="edge"/>
          <c:x val="8.9788355511979639E-2"/>
          <c:y val="0.10312258153026244"/>
          <c:w val="0.91021164448802039"/>
          <c:h val="0.630820623373050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62-44FE-8DB4-C4946FBE5110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62-44FE-8DB4-C4946FBE5110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62-44FE-8DB4-C4946FBE51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Добыча полезных ископаемых, млрд. руб.</c:v>
                </c:pt>
                <c:pt idx="1">
                  <c:v>Обрабатывающие производства, млрд. руб.</c:v>
                </c:pt>
                <c:pt idx="2">
                  <c:v>Обспечение электроэнергией, газом и паром;  кондиционирование воздуха, млрд. руб.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175.7</c:v>
                </c:pt>
                <c:pt idx="1">
                  <c:v>5.7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62-44FE-8DB4-C4946FBE51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306,1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62-44FE-8DB4-C4946FBE51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Добыча полезных ископаемых, млрд. руб.</c:v>
                </c:pt>
                <c:pt idx="1">
                  <c:v>Обрабатывающие производства, млрд. руб.</c:v>
                </c:pt>
                <c:pt idx="2">
                  <c:v>Обспечение электроэнергией, газом и паром;  кондиционирование воздуха, млрд. руб.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306.2</c:v>
                </c:pt>
                <c:pt idx="1">
                  <c:v>7.6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62-44FE-8DB4-C4946FBE5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609456360"/>
        <c:axId val="609456688"/>
        <c:axId val="0"/>
      </c:bar3DChart>
      <c:catAx>
        <c:axId val="609456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9456688"/>
        <c:crosses val="autoZero"/>
        <c:auto val="1"/>
        <c:lblAlgn val="ctr"/>
        <c:lblOffset val="100"/>
        <c:noMultiLvlLbl val="0"/>
      </c:catAx>
      <c:valAx>
        <c:axId val="609456688"/>
        <c:scaling>
          <c:orientation val="minMax"/>
          <c:max val="3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9456360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 </a:t>
            </a:r>
            <a:endParaRPr lang="ru-RU" dirty="0"/>
          </a:p>
        </c:rich>
      </c:tx>
      <c:layout>
        <c:manualLayout>
          <c:xMode val="edge"/>
          <c:yMode val="edge"/>
          <c:x val="0.2186369575939362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565220137210098"/>
          <c:y val="0.15427439630916553"/>
          <c:w val="0.51085227715909953"/>
          <c:h val="0.3285540329279393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explosion val="19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B9D-4A3C-A8A0-2A76FED7C54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2B9D-4A3C-A8A0-2A76FED7C54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2B9D-4A3C-A8A0-2A76FED7C54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2B9D-4A3C-A8A0-2A76FED7C54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2B9D-4A3C-A8A0-2A76FED7C54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2B9D-4A3C-A8A0-2A76FED7C54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2B9D-4A3C-A8A0-2A76FED7C54D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2B9D-4A3C-A8A0-2A76FED7C54D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2B9D-4A3C-A8A0-2A76FED7C54D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2B9D-4A3C-A8A0-2A76FED7C54D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2B9D-4A3C-A8A0-2A76FED7C54D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2B9D-4A3C-A8A0-2A76FED7C54D}"/>
              </c:ext>
            </c:extLst>
          </c:dPt>
          <c:dLbls>
            <c:dLbl>
              <c:idx val="0"/>
              <c:layout>
                <c:manualLayout>
                  <c:x val="-7.5231011348887121E-3"/>
                  <c:y val="-2.82384197519852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35,0%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9D-4A3C-A8A0-2A76FED7C54D}"/>
                </c:ext>
              </c:extLst>
            </c:dLbl>
            <c:dLbl>
              <c:idx val="1"/>
              <c:layout>
                <c:manualLayout>
                  <c:x val="-9.9226681170494491E-3"/>
                  <c:y val="-4.311119635930135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18,0%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9D-4A3C-A8A0-2A76FED7C54D}"/>
                </c:ext>
              </c:extLst>
            </c:dLbl>
            <c:dLbl>
              <c:idx val="2"/>
              <c:layout>
                <c:manualLayout>
                  <c:x val="-1.8944414555736255E-2"/>
                  <c:y val="-7.78857570958437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9D-4A3C-A8A0-2A76FED7C54D}"/>
                </c:ext>
              </c:extLst>
            </c:dLbl>
            <c:dLbl>
              <c:idx val="3"/>
              <c:layout>
                <c:manualLayout>
                  <c:x val="3.8839013242581877E-2"/>
                  <c:y val="-0.1021141209772364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9D-4A3C-A8A0-2A76FED7C54D}"/>
                </c:ext>
              </c:extLst>
            </c:dLbl>
            <c:dLbl>
              <c:idx val="4"/>
              <c:layout>
                <c:manualLayout>
                  <c:x val="6.0817649534041229E-2"/>
                  <c:y val="-5.40445246507035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B9D-4A3C-A8A0-2A76FED7C54D}"/>
                </c:ext>
              </c:extLst>
            </c:dLbl>
            <c:dLbl>
              <c:idx val="5"/>
              <c:layout>
                <c:manualLayout>
                  <c:x val="1.6579920876874099E-2"/>
                  <c:y val="2.112508873213225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B9D-4A3C-A8A0-2A76FED7C54D}"/>
                </c:ext>
              </c:extLst>
            </c:dLbl>
            <c:dLbl>
              <c:idx val="6"/>
              <c:layout>
                <c:manualLayout>
                  <c:x val="-1.1861286041670433E-2"/>
                  <c:y val="1.20745334491829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B9D-4A3C-A8A0-2A76FED7C5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Sheet1!$B$1:$L$1</c:f>
              <c:strCache>
                <c:ptCount val="7"/>
                <c:pt idx="0">
                  <c:v>Оптовая и розничная торговля</c:v>
                </c:pt>
                <c:pt idx="1">
                  <c:v>Операции с недвижимым имуществом, аренда и предоставление услуг</c:v>
                </c:pt>
                <c:pt idx="2">
                  <c:v>Транспорт и связь</c:v>
                </c:pt>
                <c:pt idx="3">
                  <c:v>Обрабатывающие производства</c:v>
                </c:pt>
                <c:pt idx="4">
                  <c:v>Сельское хозяйство, охота и лесное хозяйство</c:v>
                </c:pt>
                <c:pt idx="5">
                  <c:v>Строительство</c:v>
                </c:pt>
                <c:pt idx="6">
                  <c:v>Прочие (здравоохранение, образование, гостиницы и рестораны, финансовая деятельность, прочие услуги)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7"/>
                <c:pt idx="0" formatCode="0.0">
                  <c:v>40.1</c:v>
                </c:pt>
                <c:pt idx="1">
                  <c:v>15</c:v>
                </c:pt>
                <c:pt idx="2">
                  <c:v>11.7</c:v>
                </c:pt>
                <c:pt idx="3">
                  <c:v>10.5</c:v>
                </c:pt>
                <c:pt idx="4">
                  <c:v>7.3</c:v>
                </c:pt>
                <c:pt idx="5">
                  <c:v>6.4</c:v>
                </c:pt>
                <c:pt idx="6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B9D-4A3C-A8A0-2A76FED7C54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explosion val="3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A-2B9D-4A3C-A8A0-2A76FED7C54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C-2B9D-4A3C-A8A0-2A76FED7C54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E-2B9D-4A3C-A8A0-2A76FED7C54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0-2B9D-4A3C-A8A0-2A76FED7C54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2-2B9D-4A3C-A8A0-2A76FED7C54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4-2B9D-4A3C-A8A0-2A76FED7C54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6-2B9D-4A3C-A8A0-2A76FED7C54D}"/>
              </c:ext>
            </c:extLst>
          </c:dPt>
          <c:cat>
            <c:strRef>
              <c:f>Sheet1!$B$1:$L$1</c:f>
              <c:strCache>
                <c:ptCount val="7"/>
                <c:pt idx="0">
                  <c:v>Оптовая и розничная торговля</c:v>
                </c:pt>
                <c:pt idx="1">
                  <c:v>Операции с недвижимым имуществом, аренда и предоставление услуг</c:v>
                </c:pt>
                <c:pt idx="2">
                  <c:v>Транспорт и связь</c:v>
                </c:pt>
                <c:pt idx="3">
                  <c:v>Обрабатывающие производства</c:v>
                </c:pt>
                <c:pt idx="4">
                  <c:v>Сельское хозяйство, охота и лесное хозяйство</c:v>
                </c:pt>
                <c:pt idx="5">
                  <c:v>Строительство</c:v>
                </c:pt>
                <c:pt idx="6">
                  <c:v>Прочие (здравоохранение, образование, гостиницы и рестораны, финансовая деятельность, прочие услуги)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7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2B9D-4A3C-A8A0-2A76FED7C54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explosion val="3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2B9D-4A3C-A8A0-2A76FED7C54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2B9D-4A3C-A8A0-2A76FED7C54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2B9D-4A3C-A8A0-2A76FED7C54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2B9D-4A3C-A8A0-2A76FED7C54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31-2B9D-4A3C-A8A0-2A76FED7C54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33-2B9D-4A3C-A8A0-2A76FED7C54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35-2B9D-4A3C-A8A0-2A76FED7C54D}"/>
              </c:ext>
            </c:extLst>
          </c:dPt>
          <c:cat>
            <c:strRef>
              <c:f>Sheet1!$B$1:$L$1</c:f>
              <c:strCache>
                <c:ptCount val="7"/>
                <c:pt idx="0">
                  <c:v>Оптовая и розничная торговля</c:v>
                </c:pt>
                <c:pt idx="1">
                  <c:v>Операции с недвижимым имуществом, аренда и предоставление услуг</c:v>
                </c:pt>
                <c:pt idx="2">
                  <c:v>Транспорт и связь</c:v>
                </c:pt>
                <c:pt idx="3">
                  <c:v>Обрабатывающие производства</c:v>
                </c:pt>
                <c:pt idx="4">
                  <c:v>Сельское хозяйство, охота и лесное хозяйство</c:v>
                </c:pt>
                <c:pt idx="5">
                  <c:v>Строительство</c:v>
                </c:pt>
                <c:pt idx="6">
                  <c:v>Прочие (здравоохранение, образование, гостиницы и рестораны, финансовая деятельность, прочие услуги)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7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2B9D-4A3C-A8A0-2A76FED7C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876098126230337E-2"/>
          <c:y val="0.53409850692354199"/>
          <c:w val="0.98412390187376964"/>
          <c:h val="0.46590149307645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599866601071647E-2"/>
          <c:y val="0.12153393542003965"/>
          <c:w val="0.91440013921466268"/>
          <c:h val="0.736334003205818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68,7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D1-460A-AB3F-5D1F795323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77,1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D1-460A-AB3F-5D1F795323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79,7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D1-460A-AB3F-5D1F795323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 (факт)</c:v>
                </c:pt>
                <c:pt idx="1">
                  <c:v>2020 г. (факт)</c:v>
                </c:pt>
                <c:pt idx="2">
                  <c:v> 2021 г.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68.7</c:v>
                </c:pt>
                <c:pt idx="1">
                  <c:v>77.099999999999994</c:v>
                </c:pt>
                <c:pt idx="2">
                  <c:v>79.7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D1-460A-AB3F-5D1F79532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5126600"/>
        <c:axId val="325126992"/>
        <c:axId val="0"/>
      </c:bar3DChart>
      <c:catAx>
        <c:axId val="325126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25126992"/>
        <c:crosses val="autoZero"/>
        <c:auto val="1"/>
        <c:lblAlgn val="ctr"/>
        <c:lblOffset val="100"/>
        <c:noMultiLvlLbl val="0"/>
      </c:catAx>
      <c:valAx>
        <c:axId val="325126992"/>
        <c:scaling>
          <c:orientation val="minMax"/>
        </c:scaling>
        <c:delete val="1"/>
        <c:axPos val="l"/>
        <c:majorGridlines>
          <c:spPr>
            <a:ln w="6350" cap="flat" cmpd="sng" algn="ctr">
              <a:noFill/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25126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391203431660593"/>
          <c:y val="0.12111595768626807"/>
          <c:w val="0.75110412504407098"/>
          <c:h val="0.732195534117822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Рождаемость населения, чел.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8415501233987543E-3"/>
                  <c:y val="-2.5238397515761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02-44FB-90EB-23D7A602D116}"/>
                </c:ext>
              </c:extLst>
            </c:dLbl>
            <c:dLbl>
              <c:idx val="1"/>
              <c:layout>
                <c:manualLayout>
                  <c:x val="-2.3896756375602988E-3"/>
                  <c:y val="-5.02737136718987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02-44FB-90EB-23D7A602D1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2021 г.</c:v>
                </c:pt>
                <c:pt idx="1">
                  <c:v>2020 г.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2"/>
                <c:pt idx="0">
                  <c:v>437</c:v>
                </c:pt>
                <c:pt idx="1">
                  <c:v>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02-44FB-90EB-23D7A602D11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Смертность населения, чел.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561023622047245E-2"/>
                  <c:y val="-2.8068305492212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02-44FB-90EB-23D7A602D116}"/>
                </c:ext>
              </c:extLst>
            </c:dLbl>
            <c:dLbl>
              <c:idx val="1"/>
              <c:layout>
                <c:manualLayout>
                  <c:x val="1.0800035256786931E-2"/>
                  <c:y val="-2.22511014856016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748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02-44FB-90EB-23D7A602D1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2021 г.</c:v>
                </c:pt>
                <c:pt idx="1">
                  <c:v>2020 г.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2"/>
                <c:pt idx="0">
                  <c:v>849</c:v>
                </c:pt>
                <c:pt idx="1">
                  <c:v>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02-44FB-90EB-23D7A602D11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Естественная убыль, чел.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8240662556877212E-2"/>
                  <c:y val="0.1737782589799471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-412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02-44FB-90EB-23D7A602D116}"/>
                </c:ext>
              </c:extLst>
            </c:dLbl>
            <c:dLbl>
              <c:idx val="1"/>
              <c:layout>
                <c:manualLayout>
                  <c:x val="2.2126916298872305E-2"/>
                  <c:y val="0.1315004111338128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-260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02-44FB-90EB-23D7A602D1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2021 г.</c:v>
                </c:pt>
                <c:pt idx="1">
                  <c:v>2020 г.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2"/>
                <c:pt idx="0">
                  <c:v>-412</c:v>
                </c:pt>
                <c:pt idx="1">
                  <c:v>-260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02-44FB-90EB-23D7A602D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5127384"/>
        <c:axId val="325127776"/>
        <c:axId val="0"/>
      </c:bar3DChart>
      <c:catAx>
        <c:axId val="325127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251277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25127776"/>
        <c:scaling>
          <c:orientation val="minMax"/>
          <c:max val="10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25127384"/>
        <c:crosses val="autoZero"/>
        <c:crossBetween val="between"/>
        <c:majorUnit val="100"/>
        <c:min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339667299551079E-2"/>
          <c:y val="1.0412963569052554E-2"/>
          <c:w val="0.92213865116499416"/>
          <c:h val="0.7930351202347879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3D2-47EC-8D37-3641855BAB43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A3D2-47EC-8D37-3641855BAB43}"/>
              </c:ext>
            </c:extLst>
          </c:dPt>
          <c:dPt>
            <c:idx val="2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A3D2-47EC-8D37-3641855BAB43}"/>
              </c:ext>
            </c:extLst>
          </c:dPt>
          <c:dPt>
            <c:idx val="3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A3D2-47EC-8D37-3641855BAB43}"/>
              </c:ext>
            </c:extLst>
          </c:dPt>
          <c:dPt>
            <c:idx val="4"/>
            <c:marker>
              <c:spPr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 prstMaterial="metal"/>
              </c:spPr>
            </c:marker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A3D2-47EC-8D37-3641855BAB43}"/>
              </c:ext>
            </c:extLst>
          </c:dPt>
          <c:dPt>
            <c:idx val="5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A3D2-47EC-8D37-3641855BAB43}"/>
              </c:ext>
            </c:extLst>
          </c:dPt>
          <c:dLbls>
            <c:dLbl>
              <c:idx val="0"/>
              <c:layout>
                <c:manualLayout>
                  <c:x val="-7.1420091795018986E-2"/>
                  <c:y val="7.9621016500201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D2-47EC-8D37-3641855BAB43}"/>
                </c:ext>
              </c:extLst>
            </c:dLbl>
            <c:dLbl>
              <c:idx val="1"/>
              <c:layout>
                <c:manualLayout>
                  <c:x val="-6.7863383150848694E-2"/>
                  <c:y val="8.4597330031464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D2-47EC-8D37-3641855BAB43}"/>
                </c:ext>
              </c:extLst>
            </c:dLbl>
            <c:dLbl>
              <c:idx val="2"/>
              <c:layout>
                <c:manualLayout>
                  <c:x val="-7.8498396234565046E-2"/>
                  <c:y val="8.4597330031464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D2-47EC-8D37-3641855BAB43}"/>
                </c:ext>
              </c:extLst>
            </c:dLbl>
            <c:dLbl>
              <c:idx val="3"/>
              <c:layout>
                <c:manualLayout>
                  <c:x val="-7.8498396234564977E-2"/>
                  <c:y val="9.45499570939896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3D2-47EC-8D37-3641855BAB43}"/>
                </c:ext>
              </c:extLst>
            </c:dLbl>
            <c:dLbl>
              <c:idx val="4"/>
              <c:layout>
                <c:manualLayout>
                  <c:x val="-7.8498396234564977E-2"/>
                  <c:y val="9.45499570939896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3D2-47EC-8D37-3641855BAB43}"/>
                </c:ext>
              </c:extLst>
            </c:dLbl>
            <c:dLbl>
              <c:idx val="5"/>
              <c:layout>
                <c:manualLayout>
                  <c:x val="-5.6742363652070686E-2"/>
                  <c:y val="7.9621016500201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3D2-47EC-8D37-3641855BAB43}"/>
                </c:ext>
              </c:extLst>
            </c:dLbl>
            <c:dLbl>
              <c:idx val="6"/>
              <c:layout>
                <c:manualLayout>
                  <c:x val="-6.9805709409359956E-2"/>
                  <c:y val="9.93352643388178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D2-47EC-8D37-3641855BAB43}"/>
                </c:ext>
              </c:extLst>
            </c:dLbl>
            <c:dLbl>
              <c:idx val="7"/>
              <c:layout>
                <c:manualLayout>
                  <c:x val="-6.8114466960225217E-2"/>
                  <c:y val="8.142139965950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3D2-47EC-8D37-3641855BAB43}"/>
                </c:ext>
              </c:extLst>
            </c:dLbl>
            <c:dLbl>
              <c:idx val="8"/>
              <c:layout>
                <c:manualLayout>
                  <c:x val="-6.1710749378226092E-2"/>
                  <c:y val="6.10660497446285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D2-47EC-8D37-3641855BAB43}"/>
                </c:ext>
              </c:extLst>
            </c:dLbl>
            <c:dLbl>
              <c:idx val="9"/>
              <c:layout>
                <c:manualLayout>
                  <c:x val="-7.5133970074404977E-2"/>
                  <c:y val="6.10660497446285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EAA-4A7A-AF0A-331664D76F49}"/>
                </c:ext>
              </c:extLst>
            </c:dLbl>
            <c:dLbl>
              <c:idx val="10"/>
              <c:layout>
                <c:manualLayout>
                  <c:x val="-4.6656431444879277E-2"/>
                  <c:y val="4.47819300910734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260250625841485E-2"/>
                      <c:h val="8.87698412571207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0EAA-4A7A-AF0A-331664D76F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53.7</c:v>
                </c:pt>
                <c:pt idx="1">
                  <c:v>53</c:v>
                </c:pt>
                <c:pt idx="2">
                  <c:v>52.3</c:v>
                </c:pt>
                <c:pt idx="3">
                  <c:v>51.4</c:v>
                </c:pt>
                <c:pt idx="4">
                  <c:v>50.7</c:v>
                </c:pt>
                <c:pt idx="5">
                  <c:v>50.1</c:v>
                </c:pt>
                <c:pt idx="6">
                  <c:v>49.7</c:v>
                </c:pt>
                <c:pt idx="7">
                  <c:v>48.9</c:v>
                </c:pt>
                <c:pt idx="8">
                  <c:v>47.9</c:v>
                </c:pt>
                <c:pt idx="9">
                  <c:v>47.3</c:v>
                </c:pt>
                <c:pt idx="10">
                  <c:v>46.5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A3D2-47EC-8D37-3641855BA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5128560"/>
        <c:axId val="325128952"/>
      </c:lineChart>
      <c:catAx>
        <c:axId val="325128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25128952"/>
        <c:crosses val="autoZero"/>
        <c:auto val="1"/>
        <c:lblAlgn val="ctr"/>
        <c:lblOffset val="100"/>
        <c:noMultiLvlLbl val="0"/>
      </c:catAx>
      <c:valAx>
        <c:axId val="32512895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325128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A8A9FB-7069-42A9-ADBF-64B204AC53F2}" type="doc">
      <dgm:prSet loTypeId="urn:microsoft.com/office/officeart/2005/8/layout/vList4" loCatId="list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A6AA603A-9534-4761-AF37-7E5A1C9B323E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Природно-ресурсный потенциал. Большие запасы и низкий уровень освоения природных ресурсов.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53943A-A301-4000-A3A7-293D3549A516}" type="parTrans" cxnId="{29FBE86D-8E2C-44BA-928D-83BF8E55B378}">
      <dgm:prSet/>
      <dgm:spPr/>
      <dgm:t>
        <a:bodyPr/>
        <a:lstStyle/>
        <a:p>
          <a:endParaRPr lang="ru-RU"/>
        </a:p>
      </dgm:t>
    </dgm:pt>
    <dgm:pt modelId="{57982319-0DAC-419C-B200-5887252AC617}" type="sibTrans" cxnId="{29FBE86D-8E2C-44BA-928D-83BF8E55B378}">
      <dgm:prSet/>
      <dgm:spPr/>
      <dgm:t>
        <a:bodyPr/>
        <a:lstStyle/>
        <a:p>
          <a:endParaRPr lang="ru-RU"/>
        </a:p>
      </dgm:t>
    </dgm:pt>
    <dgm:pt modelId="{0B1E0371-656B-4002-AFF2-6A4030E17FDE}">
      <dgm:prSet custT="1"/>
      <dgm:spPr/>
      <dgm:t>
        <a:bodyPr/>
        <a:lstStyle/>
        <a:p>
          <a:pPr rtl="0"/>
          <a:r>
            <a:rPr lang="ru-RU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Выгодное географическое положение. Близость перспективных рынков сбыта (Китай, Япония, ближнее зарубежье, внутренний рынок).</a:t>
          </a:r>
          <a:endParaRPr lang="ru-RU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6F17B8-12FC-4B22-A744-2485A0F67E92}" type="sibTrans" cxnId="{D6D409D7-DCA3-40BB-B05D-889B45149953}">
      <dgm:prSet/>
      <dgm:spPr/>
      <dgm:t>
        <a:bodyPr/>
        <a:lstStyle/>
        <a:p>
          <a:endParaRPr lang="ru-RU"/>
        </a:p>
      </dgm:t>
    </dgm:pt>
    <dgm:pt modelId="{26187238-B097-4177-9245-85D06DB35690}" type="parTrans" cxnId="{D6D409D7-DCA3-40BB-B05D-889B45149953}">
      <dgm:prSet/>
      <dgm:spPr/>
      <dgm:t>
        <a:bodyPr/>
        <a:lstStyle/>
        <a:p>
          <a:endParaRPr lang="ru-RU"/>
        </a:p>
      </dgm:t>
    </dgm:pt>
    <dgm:pt modelId="{2E443F49-75A5-4907-9673-B935D3D72709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Наличие энергетических ресурсов для производственных и бытовых нужд. Наличие линий электропередач (ВЛ-500кВ, ВЛ-220кВ, ВЛ-110кВ).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020AA0-0F0A-490F-ADFA-A72179C1F243}" type="parTrans" cxnId="{1E08DBA8-ED46-4EA4-9F1E-B3E094287398}">
      <dgm:prSet/>
      <dgm:spPr/>
      <dgm:t>
        <a:bodyPr/>
        <a:lstStyle/>
        <a:p>
          <a:endParaRPr lang="ru-RU"/>
        </a:p>
      </dgm:t>
    </dgm:pt>
    <dgm:pt modelId="{1C27B242-7E18-4C22-AD35-10EB1F48A77E}" type="sibTrans" cxnId="{1E08DBA8-ED46-4EA4-9F1E-B3E094287398}">
      <dgm:prSet/>
      <dgm:spPr/>
      <dgm:t>
        <a:bodyPr/>
        <a:lstStyle/>
        <a:p>
          <a:endParaRPr lang="ru-RU"/>
        </a:p>
      </dgm:t>
    </dgm:pt>
    <dgm:pt modelId="{859AA8A2-2F19-49D6-A796-187D3D524E6A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Развитая транспортная инфраструктура. Доступность воздушного, железнодорожного, водного, автомобильного транспорта, трубопроводов.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F3AB18-D9E5-4C13-9D89-023AFA866B3A}" type="parTrans" cxnId="{9EF94339-89C3-4724-AF8E-ABFEDD996E39}">
      <dgm:prSet/>
      <dgm:spPr/>
      <dgm:t>
        <a:bodyPr/>
        <a:lstStyle/>
        <a:p>
          <a:endParaRPr lang="ru-RU"/>
        </a:p>
      </dgm:t>
    </dgm:pt>
    <dgm:pt modelId="{F201A33A-4ADD-42EF-993B-34008352A10B}" type="sibTrans" cxnId="{9EF94339-89C3-4724-AF8E-ABFEDD996E39}">
      <dgm:prSet/>
      <dgm:spPr/>
      <dgm:t>
        <a:bodyPr/>
        <a:lstStyle/>
        <a:p>
          <a:endParaRPr lang="ru-RU"/>
        </a:p>
      </dgm:t>
    </dgm:pt>
    <dgm:pt modelId="{A267D8B1-7453-44B9-B9C2-D529B2A99318}" type="pres">
      <dgm:prSet presAssocID="{9AA8A9FB-7069-42A9-ADBF-64B204AC53F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D8E991-63D3-40D0-865C-094937490547}" type="pres">
      <dgm:prSet presAssocID="{0B1E0371-656B-4002-AFF2-6A4030E17FDE}" presName="comp" presStyleCnt="0"/>
      <dgm:spPr/>
      <dgm:t>
        <a:bodyPr/>
        <a:lstStyle/>
        <a:p>
          <a:endParaRPr lang="ru-RU"/>
        </a:p>
      </dgm:t>
    </dgm:pt>
    <dgm:pt modelId="{AD9CFEFB-794F-4E89-A01F-9CFCAF7C16B4}" type="pres">
      <dgm:prSet presAssocID="{0B1E0371-656B-4002-AFF2-6A4030E17FDE}" presName="box" presStyleLbl="node1" presStyleIdx="0" presStyleCnt="4" custLinFactNeighborX="440" custLinFactNeighborY="3427"/>
      <dgm:spPr/>
      <dgm:t>
        <a:bodyPr/>
        <a:lstStyle/>
        <a:p>
          <a:endParaRPr lang="ru-RU"/>
        </a:p>
      </dgm:t>
    </dgm:pt>
    <dgm:pt modelId="{9E2D6F62-7771-4658-88E7-EC4A1514E858}" type="pres">
      <dgm:prSet presAssocID="{0B1E0371-656B-4002-AFF2-6A4030E17FDE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C36763F-1781-4130-AD70-1A3524C72B1F}" type="pres">
      <dgm:prSet presAssocID="{0B1E0371-656B-4002-AFF2-6A4030E17FD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23573-7FA3-4E0D-ABA1-494C6D101B5D}" type="pres">
      <dgm:prSet presAssocID="{B36F17B8-12FC-4B22-A744-2485A0F67E92}" presName="spacer" presStyleCnt="0"/>
      <dgm:spPr/>
      <dgm:t>
        <a:bodyPr/>
        <a:lstStyle/>
        <a:p>
          <a:endParaRPr lang="ru-RU"/>
        </a:p>
      </dgm:t>
    </dgm:pt>
    <dgm:pt modelId="{8163854B-06AC-4C61-91D5-1BCB6EF64CFA}" type="pres">
      <dgm:prSet presAssocID="{859AA8A2-2F19-49D6-A796-187D3D524E6A}" presName="comp" presStyleCnt="0"/>
      <dgm:spPr/>
    </dgm:pt>
    <dgm:pt modelId="{CE60383A-F083-4660-8EAF-3EEA49AAAC2E}" type="pres">
      <dgm:prSet presAssocID="{859AA8A2-2F19-49D6-A796-187D3D524E6A}" presName="box" presStyleLbl="node1" presStyleIdx="1" presStyleCnt="4"/>
      <dgm:spPr/>
      <dgm:t>
        <a:bodyPr/>
        <a:lstStyle/>
        <a:p>
          <a:endParaRPr lang="ru-RU"/>
        </a:p>
      </dgm:t>
    </dgm:pt>
    <dgm:pt modelId="{86F44CF0-8A04-47E9-B6D9-684821AE7422}" type="pres">
      <dgm:prSet presAssocID="{859AA8A2-2F19-49D6-A796-187D3D524E6A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7C75F47-F7E6-4800-8922-509633CE7232}" type="pres">
      <dgm:prSet presAssocID="{859AA8A2-2F19-49D6-A796-187D3D524E6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50EBF-4AEC-471D-A4AA-5E76F7B4A9B4}" type="pres">
      <dgm:prSet presAssocID="{F201A33A-4ADD-42EF-993B-34008352A10B}" presName="spacer" presStyleCnt="0"/>
      <dgm:spPr/>
    </dgm:pt>
    <dgm:pt modelId="{71F2AEBE-F4B2-4961-8BB4-0456E45398C4}" type="pres">
      <dgm:prSet presAssocID="{A6AA603A-9534-4761-AF37-7E5A1C9B323E}" presName="comp" presStyleCnt="0"/>
      <dgm:spPr/>
      <dgm:t>
        <a:bodyPr/>
        <a:lstStyle/>
        <a:p>
          <a:endParaRPr lang="ru-RU"/>
        </a:p>
      </dgm:t>
    </dgm:pt>
    <dgm:pt modelId="{F8A7EE56-DB21-42A3-BA83-99D04A834629}" type="pres">
      <dgm:prSet presAssocID="{A6AA603A-9534-4761-AF37-7E5A1C9B323E}" presName="box" presStyleLbl="node1" presStyleIdx="2" presStyleCnt="4"/>
      <dgm:spPr/>
      <dgm:t>
        <a:bodyPr/>
        <a:lstStyle/>
        <a:p>
          <a:endParaRPr lang="ru-RU"/>
        </a:p>
      </dgm:t>
    </dgm:pt>
    <dgm:pt modelId="{3BF79C82-F670-4791-B507-87D5CA45254B}" type="pres">
      <dgm:prSet presAssocID="{A6AA603A-9534-4761-AF37-7E5A1C9B323E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B72A1F5-C65B-43C1-830B-F84ABCBA2774}" type="pres">
      <dgm:prSet presAssocID="{A6AA603A-9534-4761-AF37-7E5A1C9B323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CDD41-5704-446E-B444-22962FF6D02D}" type="pres">
      <dgm:prSet presAssocID="{57982319-0DAC-419C-B200-5887252AC617}" presName="spacer" presStyleCnt="0"/>
      <dgm:spPr/>
      <dgm:t>
        <a:bodyPr/>
        <a:lstStyle/>
        <a:p>
          <a:endParaRPr lang="ru-RU"/>
        </a:p>
      </dgm:t>
    </dgm:pt>
    <dgm:pt modelId="{119E35F2-5B12-4069-A38C-59F0E53C23FF}" type="pres">
      <dgm:prSet presAssocID="{2E443F49-75A5-4907-9673-B935D3D72709}" presName="comp" presStyleCnt="0"/>
      <dgm:spPr/>
      <dgm:t>
        <a:bodyPr/>
        <a:lstStyle/>
        <a:p>
          <a:endParaRPr lang="ru-RU"/>
        </a:p>
      </dgm:t>
    </dgm:pt>
    <dgm:pt modelId="{9FBA07C6-8500-460B-A793-B610AB566217}" type="pres">
      <dgm:prSet presAssocID="{2E443F49-75A5-4907-9673-B935D3D72709}" presName="box" presStyleLbl="node1" presStyleIdx="3" presStyleCnt="4"/>
      <dgm:spPr/>
      <dgm:t>
        <a:bodyPr/>
        <a:lstStyle/>
        <a:p>
          <a:endParaRPr lang="ru-RU"/>
        </a:p>
      </dgm:t>
    </dgm:pt>
    <dgm:pt modelId="{F71599BC-E4A8-4F8E-9082-1187DCDD7265}" type="pres">
      <dgm:prSet presAssocID="{2E443F49-75A5-4907-9673-B935D3D72709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99BAADC-598A-49E7-BD0B-96C6A8ECCF7C}" type="pres">
      <dgm:prSet presAssocID="{2E443F49-75A5-4907-9673-B935D3D7270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E01906-4511-4B5C-A91E-51181CBE8A2B}" type="presOf" srcId="{859AA8A2-2F19-49D6-A796-187D3D524E6A}" destId="{CE60383A-F083-4660-8EAF-3EEA49AAAC2E}" srcOrd="0" destOrd="0" presId="urn:microsoft.com/office/officeart/2005/8/layout/vList4"/>
    <dgm:cxn modelId="{5D887F4E-860C-4E83-90DB-0409679EE332}" type="presOf" srcId="{2E443F49-75A5-4907-9673-B935D3D72709}" destId="{9FBA07C6-8500-460B-A793-B610AB566217}" srcOrd="0" destOrd="0" presId="urn:microsoft.com/office/officeart/2005/8/layout/vList4"/>
    <dgm:cxn modelId="{F118B844-B828-4278-93E9-A5D67821F29D}" type="presOf" srcId="{859AA8A2-2F19-49D6-A796-187D3D524E6A}" destId="{C7C75F47-F7E6-4800-8922-509633CE7232}" srcOrd="1" destOrd="0" presId="urn:microsoft.com/office/officeart/2005/8/layout/vList4"/>
    <dgm:cxn modelId="{3678B928-842F-4114-8380-AB192E387210}" type="presOf" srcId="{9AA8A9FB-7069-42A9-ADBF-64B204AC53F2}" destId="{A267D8B1-7453-44B9-B9C2-D529B2A99318}" srcOrd="0" destOrd="0" presId="urn:microsoft.com/office/officeart/2005/8/layout/vList4"/>
    <dgm:cxn modelId="{29FBE86D-8E2C-44BA-928D-83BF8E55B378}" srcId="{9AA8A9FB-7069-42A9-ADBF-64B204AC53F2}" destId="{A6AA603A-9534-4761-AF37-7E5A1C9B323E}" srcOrd="2" destOrd="0" parTransId="{E053943A-A301-4000-A3A7-293D3549A516}" sibTransId="{57982319-0DAC-419C-B200-5887252AC617}"/>
    <dgm:cxn modelId="{D6D409D7-DCA3-40BB-B05D-889B45149953}" srcId="{9AA8A9FB-7069-42A9-ADBF-64B204AC53F2}" destId="{0B1E0371-656B-4002-AFF2-6A4030E17FDE}" srcOrd="0" destOrd="0" parTransId="{26187238-B097-4177-9245-85D06DB35690}" sibTransId="{B36F17B8-12FC-4B22-A744-2485A0F67E92}"/>
    <dgm:cxn modelId="{FAFDFC8A-CBBD-4574-AD65-9CA6C0184166}" type="presOf" srcId="{A6AA603A-9534-4761-AF37-7E5A1C9B323E}" destId="{CB72A1F5-C65B-43C1-830B-F84ABCBA2774}" srcOrd="1" destOrd="0" presId="urn:microsoft.com/office/officeart/2005/8/layout/vList4"/>
    <dgm:cxn modelId="{33BE0A2C-1B4A-4A5E-A294-2DA868458420}" type="presOf" srcId="{2E443F49-75A5-4907-9673-B935D3D72709}" destId="{899BAADC-598A-49E7-BD0B-96C6A8ECCF7C}" srcOrd="1" destOrd="0" presId="urn:microsoft.com/office/officeart/2005/8/layout/vList4"/>
    <dgm:cxn modelId="{847A1BE1-6803-4419-A870-7121F62AE4F2}" type="presOf" srcId="{0B1E0371-656B-4002-AFF2-6A4030E17FDE}" destId="{0C36763F-1781-4130-AD70-1A3524C72B1F}" srcOrd="1" destOrd="0" presId="urn:microsoft.com/office/officeart/2005/8/layout/vList4"/>
    <dgm:cxn modelId="{0A198C7D-A9FE-47BC-9C69-6E48A8179BF2}" type="presOf" srcId="{A6AA603A-9534-4761-AF37-7E5A1C9B323E}" destId="{F8A7EE56-DB21-42A3-BA83-99D04A834629}" srcOrd="0" destOrd="0" presId="urn:microsoft.com/office/officeart/2005/8/layout/vList4"/>
    <dgm:cxn modelId="{1E08DBA8-ED46-4EA4-9F1E-B3E094287398}" srcId="{9AA8A9FB-7069-42A9-ADBF-64B204AC53F2}" destId="{2E443F49-75A5-4907-9673-B935D3D72709}" srcOrd="3" destOrd="0" parTransId="{E7020AA0-0F0A-490F-ADFA-A72179C1F243}" sibTransId="{1C27B242-7E18-4C22-AD35-10EB1F48A77E}"/>
    <dgm:cxn modelId="{161B2635-3136-44D1-84DD-6324C9D8DC92}" type="presOf" srcId="{0B1E0371-656B-4002-AFF2-6A4030E17FDE}" destId="{AD9CFEFB-794F-4E89-A01F-9CFCAF7C16B4}" srcOrd="0" destOrd="0" presId="urn:microsoft.com/office/officeart/2005/8/layout/vList4"/>
    <dgm:cxn modelId="{9EF94339-89C3-4724-AF8E-ABFEDD996E39}" srcId="{9AA8A9FB-7069-42A9-ADBF-64B204AC53F2}" destId="{859AA8A2-2F19-49D6-A796-187D3D524E6A}" srcOrd="1" destOrd="0" parTransId="{E7F3AB18-D9E5-4C13-9D89-023AFA866B3A}" sibTransId="{F201A33A-4ADD-42EF-993B-34008352A10B}"/>
    <dgm:cxn modelId="{3370BCDA-4925-4955-B5C5-0448ECF79C2F}" type="presParOf" srcId="{A267D8B1-7453-44B9-B9C2-D529B2A99318}" destId="{83D8E991-63D3-40D0-865C-094937490547}" srcOrd="0" destOrd="0" presId="urn:microsoft.com/office/officeart/2005/8/layout/vList4"/>
    <dgm:cxn modelId="{AD0493BE-22E7-4BB3-A3A4-D2779185A968}" type="presParOf" srcId="{83D8E991-63D3-40D0-865C-094937490547}" destId="{AD9CFEFB-794F-4E89-A01F-9CFCAF7C16B4}" srcOrd="0" destOrd="0" presId="urn:microsoft.com/office/officeart/2005/8/layout/vList4"/>
    <dgm:cxn modelId="{ABAACCD2-0390-4541-AA25-A688D0E6B6BB}" type="presParOf" srcId="{83D8E991-63D3-40D0-865C-094937490547}" destId="{9E2D6F62-7771-4658-88E7-EC4A1514E858}" srcOrd="1" destOrd="0" presId="urn:microsoft.com/office/officeart/2005/8/layout/vList4"/>
    <dgm:cxn modelId="{991F880B-A8DD-45C7-8175-ECA6983147AB}" type="presParOf" srcId="{83D8E991-63D3-40D0-865C-094937490547}" destId="{0C36763F-1781-4130-AD70-1A3524C72B1F}" srcOrd="2" destOrd="0" presId="urn:microsoft.com/office/officeart/2005/8/layout/vList4"/>
    <dgm:cxn modelId="{2D07D9F9-F693-4038-B0FF-B2CFFB56042A}" type="presParOf" srcId="{A267D8B1-7453-44B9-B9C2-D529B2A99318}" destId="{9B523573-7FA3-4E0D-ABA1-494C6D101B5D}" srcOrd="1" destOrd="0" presId="urn:microsoft.com/office/officeart/2005/8/layout/vList4"/>
    <dgm:cxn modelId="{02155E76-4B4D-4AEB-8A9B-5E34108DC5CB}" type="presParOf" srcId="{A267D8B1-7453-44B9-B9C2-D529B2A99318}" destId="{8163854B-06AC-4C61-91D5-1BCB6EF64CFA}" srcOrd="2" destOrd="0" presId="urn:microsoft.com/office/officeart/2005/8/layout/vList4"/>
    <dgm:cxn modelId="{4B71EFE1-7ABA-4BB6-9858-1595BAC4DA26}" type="presParOf" srcId="{8163854B-06AC-4C61-91D5-1BCB6EF64CFA}" destId="{CE60383A-F083-4660-8EAF-3EEA49AAAC2E}" srcOrd="0" destOrd="0" presId="urn:microsoft.com/office/officeart/2005/8/layout/vList4"/>
    <dgm:cxn modelId="{ABFF56FC-6EBC-40EA-9A43-DE5DFD4E19E4}" type="presParOf" srcId="{8163854B-06AC-4C61-91D5-1BCB6EF64CFA}" destId="{86F44CF0-8A04-47E9-B6D9-684821AE7422}" srcOrd="1" destOrd="0" presId="urn:microsoft.com/office/officeart/2005/8/layout/vList4"/>
    <dgm:cxn modelId="{A3A9FD6A-4EE8-434A-8393-667BBFA3D6E4}" type="presParOf" srcId="{8163854B-06AC-4C61-91D5-1BCB6EF64CFA}" destId="{C7C75F47-F7E6-4800-8922-509633CE7232}" srcOrd="2" destOrd="0" presId="urn:microsoft.com/office/officeart/2005/8/layout/vList4"/>
    <dgm:cxn modelId="{C88CFF3A-27EB-4B79-8484-BE7CB03DDDAB}" type="presParOf" srcId="{A267D8B1-7453-44B9-B9C2-D529B2A99318}" destId="{9B950EBF-4AEC-471D-A4AA-5E76F7B4A9B4}" srcOrd="3" destOrd="0" presId="urn:microsoft.com/office/officeart/2005/8/layout/vList4"/>
    <dgm:cxn modelId="{577C54C4-AD21-4C25-A348-500D515287F2}" type="presParOf" srcId="{A267D8B1-7453-44B9-B9C2-D529B2A99318}" destId="{71F2AEBE-F4B2-4961-8BB4-0456E45398C4}" srcOrd="4" destOrd="0" presId="urn:microsoft.com/office/officeart/2005/8/layout/vList4"/>
    <dgm:cxn modelId="{BDD5013F-2298-4B2B-BD87-C9B4E749D2CD}" type="presParOf" srcId="{71F2AEBE-F4B2-4961-8BB4-0456E45398C4}" destId="{F8A7EE56-DB21-42A3-BA83-99D04A834629}" srcOrd="0" destOrd="0" presId="urn:microsoft.com/office/officeart/2005/8/layout/vList4"/>
    <dgm:cxn modelId="{B6EB1AE6-F0C8-4815-9198-75892AF946F5}" type="presParOf" srcId="{71F2AEBE-F4B2-4961-8BB4-0456E45398C4}" destId="{3BF79C82-F670-4791-B507-87D5CA45254B}" srcOrd="1" destOrd="0" presId="urn:microsoft.com/office/officeart/2005/8/layout/vList4"/>
    <dgm:cxn modelId="{993A84D5-8069-4FBB-8588-800C8F5769C4}" type="presParOf" srcId="{71F2AEBE-F4B2-4961-8BB4-0456E45398C4}" destId="{CB72A1F5-C65B-43C1-830B-F84ABCBA2774}" srcOrd="2" destOrd="0" presId="urn:microsoft.com/office/officeart/2005/8/layout/vList4"/>
    <dgm:cxn modelId="{D2218C57-8DFA-4404-9556-5B7916223B84}" type="presParOf" srcId="{A267D8B1-7453-44B9-B9C2-D529B2A99318}" destId="{2BBCDD41-5704-446E-B444-22962FF6D02D}" srcOrd="5" destOrd="0" presId="urn:microsoft.com/office/officeart/2005/8/layout/vList4"/>
    <dgm:cxn modelId="{EEDEF1C3-676A-41EB-ABBB-B4517B443563}" type="presParOf" srcId="{A267D8B1-7453-44B9-B9C2-D529B2A99318}" destId="{119E35F2-5B12-4069-A38C-59F0E53C23FF}" srcOrd="6" destOrd="0" presId="urn:microsoft.com/office/officeart/2005/8/layout/vList4"/>
    <dgm:cxn modelId="{C2C38431-C943-4520-8ED4-7470CA04516F}" type="presParOf" srcId="{119E35F2-5B12-4069-A38C-59F0E53C23FF}" destId="{9FBA07C6-8500-460B-A793-B610AB566217}" srcOrd="0" destOrd="0" presId="urn:microsoft.com/office/officeart/2005/8/layout/vList4"/>
    <dgm:cxn modelId="{9F18BD2A-BDEE-438A-BA36-12F593FA6D1F}" type="presParOf" srcId="{119E35F2-5B12-4069-A38C-59F0E53C23FF}" destId="{F71599BC-E4A8-4F8E-9082-1187DCDD7265}" srcOrd="1" destOrd="0" presId="urn:microsoft.com/office/officeart/2005/8/layout/vList4"/>
    <dgm:cxn modelId="{E40F6BDE-358E-4749-BFD3-717E7C66407A}" type="presParOf" srcId="{119E35F2-5B12-4069-A38C-59F0E53C23FF}" destId="{899BAADC-598A-49E7-BD0B-96C6A8ECCF7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D2F996-57B3-47AF-A28B-DA82544531C6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21D2A8-5D33-4249-9CA4-A9ABD6AE638C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Добыча полезных </a:t>
          </a:r>
          <a:r>
            <a:rPr lang="ru-RU" sz="1800" u="sng" dirty="0" smtClean="0">
              <a:latin typeface="Arial" panose="020B0604020202020204" pitchFamily="34" charset="0"/>
              <a:cs typeface="Arial" panose="020B0604020202020204" pitchFamily="34" charset="0"/>
            </a:rPr>
            <a:t>ископаемых</a:t>
          </a:r>
          <a:endParaRPr lang="ru-RU" sz="1800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5AF2BE-DDFB-4006-9634-B04F6C2AD497}" type="parTrans" cxnId="{7E444BCB-14A8-47E7-A2AE-E8CAE3893835}">
      <dgm:prSet/>
      <dgm:spPr/>
      <dgm:t>
        <a:bodyPr/>
        <a:lstStyle/>
        <a:p>
          <a:endParaRPr lang="ru-RU"/>
        </a:p>
      </dgm:t>
    </dgm:pt>
    <dgm:pt modelId="{4ABF5CEB-F960-48E6-B55B-85B2F50BF75F}" type="sibTrans" cxnId="{7E444BCB-14A8-47E7-A2AE-E8CAE3893835}">
      <dgm:prSet/>
      <dgm:spPr>
        <a:noFill/>
      </dgm:spPr>
      <dgm:t>
        <a:bodyPr/>
        <a:lstStyle/>
        <a:p>
          <a:endParaRPr lang="ru-RU"/>
        </a:p>
      </dgm:t>
    </dgm:pt>
    <dgm:pt modelId="{BEA0AE56-8D3C-4F08-B22E-C92E59CE6C6F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Лесозаготови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1800" u="sng" dirty="0" smtClean="0">
              <a:latin typeface="Arial" panose="020B0604020202020204" pitchFamily="34" charset="0"/>
              <a:cs typeface="Arial" panose="020B0604020202020204" pitchFamily="34" charset="0"/>
            </a:rPr>
            <a:t>тельная отрасль</a:t>
          </a:r>
          <a:endParaRPr lang="ru-RU" sz="1800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D868DC-DAC0-4FD6-8722-BDCE67C84BFE}" type="parTrans" cxnId="{284A7A36-07F0-42DE-8831-B265EBF5C43E}">
      <dgm:prSet/>
      <dgm:spPr/>
      <dgm:t>
        <a:bodyPr/>
        <a:lstStyle/>
        <a:p>
          <a:endParaRPr lang="ru-RU"/>
        </a:p>
      </dgm:t>
    </dgm:pt>
    <dgm:pt modelId="{ABCDA276-F0FF-4166-9E74-DB048D801FC7}" type="sibTrans" cxnId="{284A7A36-07F0-42DE-8831-B265EBF5C43E}">
      <dgm:prSet/>
      <dgm:spPr>
        <a:noFill/>
      </dgm:spPr>
      <dgm:t>
        <a:bodyPr/>
        <a:lstStyle/>
        <a:p>
          <a:endParaRPr lang="ru-RU"/>
        </a:p>
      </dgm:t>
    </dgm:pt>
    <dgm:pt modelId="{90D30F2A-DF4F-45FB-A409-F513BF090760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основное предприятие – ООО «</a:t>
          </a:r>
          <a:r>
            <a:rPr lang="ru-RU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Тимбертранс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C9413-FDBC-4FC6-B839-A50919F355A2}" type="parTrans" cxnId="{80224492-DE76-46C2-BE53-EE3BF753251D}">
      <dgm:prSet/>
      <dgm:spPr/>
      <dgm:t>
        <a:bodyPr/>
        <a:lstStyle/>
        <a:p>
          <a:endParaRPr lang="ru-RU"/>
        </a:p>
      </dgm:t>
    </dgm:pt>
    <dgm:pt modelId="{8AC29295-EB24-4BD4-AE74-50D7A5E97365}" type="sibTrans" cxnId="{80224492-DE76-46C2-BE53-EE3BF753251D}">
      <dgm:prSet/>
      <dgm:spPr/>
      <dgm:t>
        <a:bodyPr/>
        <a:lstStyle/>
        <a:p>
          <a:endParaRPr lang="ru-RU"/>
        </a:p>
      </dgm:t>
    </dgm:pt>
    <dgm:pt modelId="{4AC05CA0-66DE-4FFA-8A74-2FE199DD5E4C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700" dirty="0" smtClean="0">
              <a:latin typeface="Arial" panose="020B0604020202020204" pitchFamily="34" charset="0"/>
              <a:cs typeface="Arial" panose="020B0604020202020204" pitchFamily="34" charset="0"/>
            </a:rPr>
            <a:t>Транспортный </a:t>
          </a:r>
          <a:r>
            <a:rPr lang="ru-RU" sz="1700" u="sng" dirty="0" smtClean="0">
              <a:latin typeface="Arial" panose="020B0604020202020204" pitchFamily="34" charset="0"/>
              <a:cs typeface="Arial" panose="020B0604020202020204" pitchFamily="34" charset="0"/>
            </a:rPr>
            <a:t>комплекс</a:t>
          </a:r>
          <a:endParaRPr lang="ru-RU" sz="1700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B577D2-B96F-4C11-A3B8-B187ED661E5B}" type="parTrans" cxnId="{67393BF6-8C3F-46FD-B45A-24DC03EF1299}">
      <dgm:prSet/>
      <dgm:spPr/>
      <dgm:t>
        <a:bodyPr/>
        <a:lstStyle/>
        <a:p>
          <a:endParaRPr lang="ru-RU"/>
        </a:p>
      </dgm:t>
    </dgm:pt>
    <dgm:pt modelId="{35838797-661F-4B7D-93A1-E782C6D310E9}" type="sibTrans" cxnId="{67393BF6-8C3F-46FD-B45A-24DC03EF1299}">
      <dgm:prSet/>
      <dgm:spPr/>
      <dgm:t>
        <a:bodyPr/>
        <a:lstStyle/>
        <a:p>
          <a:endParaRPr lang="ru-RU"/>
        </a:p>
      </dgm:t>
    </dgm:pt>
    <dgm:pt modelId="{B3793016-A10E-46DF-874A-5E04394F07DF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АО «Осетровский речной порт»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77AF2C-591D-48D1-8DB7-272B5025AC71}" type="parTrans" cxnId="{24AB6728-BB03-465A-BB58-BCCB9C8B3761}">
      <dgm:prSet/>
      <dgm:spPr/>
      <dgm:t>
        <a:bodyPr/>
        <a:lstStyle/>
        <a:p>
          <a:endParaRPr lang="ru-RU"/>
        </a:p>
      </dgm:t>
    </dgm:pt>
    <dgm:pt modelId="{9076BD2B-17C5-46E6-A79A-54DB7C65EAD1}" type="sibTrans" cxnId="{24AB6728-BB03-465A-BB58-BCCB9C8B3761}">
      <dgm:prSet/>
      <dgm:spPr/>
      <dgm:t>
        <a:bodyPr/>
        <a:lstStyle/>
        <a:p>
          <a:endParaRPr lang="ru-RU"/>
        </a:p>
      </dgm:t>
    </dgm:pt>
    <dgm:pt modelId="{6A85CB6E-E9D7-4D38-8E2E-1A8830D10FD0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ООО «ВЛРП»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43D241-7866-4EF6-9361-B127BF974EDB}" type="parTrans" cxnId="{0A923AB8-2B7A-4D34-83E7-53C9F24B474E}">
      <dgm:prSet/>
      <dgm:spPr/>
      <dgm:t>
        <a:bodyPr/>
        <a:lstStyle/>
        <a:p>
          <a:endParaRPr lang="ru-RU"/>
        </a:p>
      </dgm:t>
    </dgm:pt>
    <dgm:pt modelId="{71FF0522-DE78-401F-A080-22DB38D525A5}" type="sibTrans" cxnId="{0A923AB8-2B7A-4D34-83E7-53C9F24B474E}">
      <dgm:prSet/>
      <dgm:spPr/>
      <dgm:t>
        <a:bodyPr/>
        <a:lstStyle/>
        <a:p>
          <a:endParaRPr lang="ru-RU"/>
        </a:p>
      </dgm:t>
    </dgm:pt>
    <dgm:pt modelId="{3BBF1A3C-2D6C-4AA6-A016-D87CD9EB5B20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основное предприятие  - ООО «Иркутская нефтяная компания»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9FAA7-495C-408F-BBD0-1EAB356F2E97}" type="sibTrans" cxnId="{D63C57AD-5C93-4B10-A7E3-C8EE629A1FEB}">
      <dgm:prSet/>
      <dgm:spPr/>
      <dgm:t>
        <a:bodyPr/>
        <a:lstStyle/>
        <a:p>
          <a:endParaRPr lang="ru-RU"/>
        </a:p>
      </dgm:t>
    </dgm:pt>
    <dgm:pt modelId="{D693147B-D45F-4369-B1D1-0F949257B36C}" type="parTrans" cxnId="{D63C57AD-5C93-4B10-A7E3-C8EE629A1FEB}">
      <dgm:prSet/>
      <dgm:spPr/>
      <dgm:t>
        <a:bodyPr/>
        <a:lstStyle/>
        <a:p>
          <a:endParaRPr lang="ru-RU"/>
        </a:p>
      </dgm:t>
    </dgm:pt>
    <dgm:pt modelId="{2F08598C-60F3-4B4E-8983-298D88A6381F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АО «А-Терминал»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C91D2C-0851-4357-A317-FA0F42C94CD9}" type="parTrans" cxnId="{F6F5FDE6-B58C-4762-B7C4-E70A77657F45}">
      <dgm:prSet/>
      <dgm:spPr/>
      <dgm:t>
        <a:bodyPr/>
        <a:lstStyle/>
        <a:p>
          <a:endParaRPr lang="ru-RU"/>
        </a:p>
      </dgm:t>
    </dgm:pt>
    <dgm:pt modelId="{B3C8C7C0-FA5B-4BE7-8733-88FC99D3D7BF}" type="sibTrans" cxnId="{F6F5FDE6-B58C-4762-B7C4-E70A77657F45}">
      <dgm:prSet/>
      <dgm:spPr/>
      <dgm:t>
        <a:bodyPr/>
        <a:lstStyle/>
        <a:p>
          <a:endParaRPr lang="ru-RU"/>
        </a:p>
      </dgm:t>
    </dgm:pt>
    <dgm:pt modelId="{9DC64A2E-EF17-477D-94F3-3606F2EE197F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ООО «ВЛСК»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DC51E3-2FA5-410C-B3B0-AF11FC1C4D48}" type="parTrans" cxnId="{32C274D5-251A-4706-8BBD-AACA118926A6}">
      <dgm:prSet/>
      <dgm:spPr/>
      <dgm:t>
        <a:bodyPr/>
        <a:lstStyle/>
        <a:p>
          <a:endParaRPr lang="ru-RU"/>
        </a:p>
      </dgm:t>
    </dgm:pt>
    <dgm:pt modelId="{3F5C741C-C0AB-43CF-A0FC-4CC719392597}" type="sibTrans" cxnId="{32C274D5-251A-4706-8BBD-AACA118926A6}">
      <dgm:prSet/>
      <dgm:spPr/>
      <dgm:t>
        <a:bodyPr/>
        <a:lstStyle/>
        <a:p>
          <a:endParaRPr lang="ru-RU"/>
        </a:p>
      </dgm:t>
    </dgm:pt>
    <dgm:pt modelId="{12C15009-BD04-4CD6-949F-3B42ED7A67FD}">
      <dgm:prSet phldrT="[Текст]" custT="1"/>
      <dgm:spPr>
        <a:solidFill>
          <a:srgbClr val="008000"/>
        </a:solidFill>
      </dgm:spPr>
      <dgm:t>
        <a:bodyPr/>
        <a:lstStyle/>
        <a:p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342624-D7D2-43E1-9A8B-5C052DA1A777}" type="parTrans" cxnId="{E87B2A9F-3ED3-44D8-96A3-3B6C61018D92}">
      <dgm:prSet/>
      <dgm:spPr/>
      <dgm:t>
        <a:bodyPr/>
        <a:lstStyle/>
        <a:p>
          <a:endParaRPr lang="ru-RU"/>
        </a:p>
      </dgm:t>
    </dgm:pt>
    <dgm:pt modelId="{261BC249-C94E-41E8-995D-75FC30206FDD}" type="sibTrans" cxnId="{E87B2A9F-3ED3-44D8-96A3-3B6C61018D92}">
      <dgm:prSet/>
      <dgm:spPr/>
      <dgm:t>
        <a:bodyPr/>
        <a:lstStyle/>
        <a:p>
          <a:endParaRPr lang="ru-RU"/>
        </a:p>
      </dgm:t>
    </dgm:pt>
    <dgm:pt modelId="{5D8C4B70-DF7D-43AD-8325-213E7A2E0D78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АО «ГТО»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B139D2-3ADF-44A1-8171-CDFB9E7E7EEC}" type="parTrans" cxnId="{E0E34E2D-5CC5-43FA-8E4E-4642273C1C76}">
      <dgm:prSet/>
      <dgm:spPr/>
      <dgm:t>
        <a:bodyPr/>
        <a:lstStyle/>
        <a:p>
          <a:endParaRPr lang="ru-RU"/>
        </a:p>
      </dgm:t>
    </dgm:pt>
    <dgm:pt modelId="{A7A360E3-A372-4DAE-A2D2-D00D9B822AB7}" type="sibTrans" cxnId="{E0E34E2D-5CC5-43FA-8E4E-4642273C1C76}">
      <dgm:prSet/>
      <dgm:spPr/>
      <dgm:t>
        <a:bodyPr/>
        <a:lstStyle/>
        <a:p>
          <a:endParaRPr lang="ru-RU"/>
        </a:p>
      </dgm:t>
    </dgm:pt>
    <dgm:pt modelId="{EAA97B68-CABC-422D-BD62-DD96E16DDAFB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АО «Аэропорт Усть-Кут»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85843C-248D-4945-AFAF-57C1BF8DE5FC}" type="parTrans" cxnId="{1D051096-E179-4114-9F98-FF50735439C2}">
      <dgm:prSet/>
      <dgm:spPr/>
      <dgm:t>
        <a:bodyPr/>
        <a:lstStyle/>
        <a:p>
          <a:endParaRPr lang="ru-RU"/>
        </a:p>
      </dgm:t>
    </dgm:pt>
    <dgm:pt modelId="{4F384D8C-D042-480B-87F6-A5B6E60E8930}" type="sibTrans" cxnId="{1D051096-E179-4114-9F98-FF50735439C2}">
      <dgm:prSet/>
      <dgm:spPr/>
      <dgm:t>
        <a:bodyPr/>
        <a:lstStyle/>
        <a:p>
          <a:endParaRPr lang="ru-RU"/>
        </a:p>
      </dgm:t>
    </dgm:pt>
    <dgm:pt modelId="{49A1F7E7-926C-4A4B-812C-E8FC7F61C0F5}" type="pres">
      <dgm:prSet presAssocID="{4ED2F996-57B3-47AF-A28B-DA82544531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384E8C-47C4-4D2A-877E-1AD455195DB9}" type="pres">
      <dgm:prSet presAssocID="{2221D2A8-5D33-4249-9CA4-A9ABD6AE638C}" presName="composite" presStyleCnt="0"/>
      <dgm:spPr/>
    </dgm:pt>
    <dgm:pt modelId="{C077A173-0180-4BD2-BEC1-012753A8C362}" type="pres">
      <dgm:prSet presAssocID="{2221D2A8-5D33-4249-9CA4-A9ABD6AE638C}" presName="imagSh" presStyleLbl="bgImgPlace1" presStyleIdx="0" presStyleCnt="3" custScaleX="145153" custScaleY="126040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492F53E6-BF84-41FF-8B46-A81B3B9545C9}" type="pres">
      <dgm:prSet presAssocID="{2221D2A8-5D33-4249-9CA4-A9ABD6AE638C}" presName="txNode" presStyleLbl="node1" presStyleIdx="0" presStyleCnt="3" custScaleX="111281" custLinFactNeighborX="1279" custLinFactNeighborY="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96473-AD7E-427D-ACF2-E0F0AA02CE18}" type="pres">
      <dgm:prSet presAssocID="{4ABF5CEB-F960-48E6-B55B-85B2F50BF75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7067893-3533-4DF4-92FA-BFDCCC94248B}" type="pres">
      <dgm:prSet presAssocID="{4ABF5CEB-F960-48E6-B55B-85B2F50BF75F}" presName="connTx" presStyleLbl="sibTrans2D1" presStyleIdx="0" presStyleCnt="2"/>
      <dgm:spPr/>
      <dgm:t>
        <a:bodyPr/>
        <a:lstStyle/>
        <a:p>
          <a:endParaRPr lang="ru-RU"/>
        </a:p>
      </dgm:t>
    </dgm:pt>
    <dgm:pt modelId="{A582B30E-DB0A-40DC-A25F-C178D43715F0}" type="pres">
      <dgm:prSet presAssocID="{BEA0AE56-8D3C-4F08-B22E-C92E59CE6C6F}" presName="composite" presStyleCnt="0"/>
      <dgm:spPr/>
    </dgm:pt>
    <dgm:pt modelId="{0C35ADE8-F32A-4816-BA2C-AFC4079EEAD4}" type="pres">
      <dgm:prSet presAssocID="{BEA0AE56-8D3C-4F08-B22E-C92E59CE6C6F}" presName="imagSh" presStyleLbl="bgImgPlace1" presStyleIdx="1" presStyleCnt="3" custScaleX="145921" custScaleY="120771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79AC6DA-0396-48BD-9141-A20FD247DE1E}" type="pres">
      <dgm:prSet presAssocID="{BEA0AE56-8D3C-4F08-B22E-C92E59CE6C6F}" presName="txNode" presStyleLbl="node1" presStyleIdx="1" presStyleCnt="3" custScaleX="114658" custScaleY="104810" custLinFactNeighborX="1797" custLinFactNeighborY="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BC4C7-637B-4373-BA61-6A177F8FA13D}" type="pres">
      <dgm:prSet presAssocID="{ABCDA276-F0FF-4166-9E74-DB048D801FC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029C522-E025-4822-A779-62A22E92F811}" type="pres">
      <dgm:prSet presAssocID="{ABCDA276-F0FF-4166-9E74-DB048D801FC7}" presName="connTx" presStyleLbl="sibTrans2D1" presStyleIdx="1" presStyleCnt="2"/>
      <dgm:spPr/>
      <dgm:t>
        <a:bodyPr/>
        <a:lstStyle/>
        <a:p>
          <a:endParaRPr lang="ru-RU"/>
        </a:p>
      </dgm:t>
    </dgm:pt>
    <dgm:pt modelId="{782B8911-9C7A-4901-B3DC-28ABD75AEAA6}" type="pres">
      <dgm:prSet presAssocID="{4AC05CA0-66DE-4FFA-8A74-2FE199DD5E4C}" presName="composite" presStyleCnt="0"/>
      <dgm:spPr/>
    </dgm:pt>
    <dgm:pt modelId="{5576EAA7-D7AB-40AC-BBFF-2D51AE7F8316}" type="pres">
      <dgm:prSet presAssocID="{4AC05CA0-66DE-4FFA-8A74-2FE199DD5E4C}" presName="imagSh" presStyleLbl="bgImgPlace1" presStyleIdx="2" presStyleCnt="3" custScaleX="154717" custScaleY="128661" custLinFactNeighborX="-376" custLinFactNeighborY="-239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E8B9315E-1E4E-4958-843E-4A9A2A69DD33}" type="pres">
      <dgm:prSet presAssocID="{4AC05CA0-66DE-4FFA-8A74-2FE199DD5E4C}" presName="txNode" presStyleLbl="node1" presStyleIdx="2" presStyleCnt="3" custScaleX="121730" custScaleY="105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4A7A36-07F0-42DE-8831-B265EBF5C43E}" srcId="{4ED2F996-57B3-47AF-A28B-DA82544531C6}" destId="{BEA0AE56-8D3C-4F08-B22E-C92E59CE6C6F}" srcOrd="1" destOrd="0" parTransId="{0DD868DC-DAC0-4FD6-8722-BDCE67C84BFE}" sibTransId="{ABCDA276-F0FF-4166-9E74-DB048D801FC7}"/>
    <dgm:cxn modelId="{E87B2A9F-3ED3-44D8-96A3-3B6C61018D92}" srcId="{4AC05CA0-66DE-4FFA-8A74-2FE199DD5E4C}" destId="{12C15009-BD04-4CD6-949F-3B42ED7A67FD}" srcOrd="6" destOrd="0" parTransId="{37342624-D7D2-43E1-9A8B-5C052DA1A777}" sibTransId="{261BC249-C94E-41E8-995D-75FC30206FDD}"/>
    <dgm:cxn modelId="{32C7F288-8E25-4D18-9C5C-856D687862DA}" type="presOf" srcId="{ABCDA276-F0FF-4166-9E74-DB048D801FC7}" destId="{1029C522-E025-4822-A779-62A22E92F811}" srcOrd="1" destOrd="0" presId="urn:microsoft.com/office/officeart/2005/8/layout/hProcess10"/>
    <dgm:cxn modelId="{7E444BCB-14A8-47E7-A2AE-E8CAE3893835}" srcId="{4ED2F996-57B3-47AF-A28B-DA82544531C6}" destId="{2221D2A8-5D33-4249-9CA4-A9ABD6AE638C}" srcOrd="0" destOrd="0" parTransId="{A75AF2BE-DDFB-4006-9634-B04F6C2AD497}" sibTransId="{4ABF5CEB-F960-48E6-B55B-85B2F50BF75F}"/>
    <dgm:cxn modelId="{67393BF6-8C3F-46FD-B45A-24DC03EF1299}" srcId="{4ED2F996-57B3-47AF-A28B-DA82544531C6}" destId="{4AC05CA0-66DE-4FFA-8A74-2FE199DD5E4C}" srcOrd="2" destOrd="0" parTransId="{51B577D2-B96F-4C11-A3B8-B187ED661E5B}" sibTransId="{35838797-661F-4B7D-93A1-E782C6D310E9}"/>
    <dgm:cxn modelId="{DCA5AECF-A801-43E3-B339-E8CB5133E3B8}" type="presOf" srcId="{EAA97B68-CABC-422D-BD62-DD96E16DDAFB}" destId="{E8B9315E-1E4E-4958-843E-4A9A2A69DD33}" srcOrd="0" destOrd="6" presId="urn:microsoft.com/office/officeart/2005/8/layout/hProcess10"/>
    <dgm:cxn modelId="{781248B3-3F76-484E-AF04-985A4D58F3E6}" type="presOf" srcId="{4ABF5CEB-F960-48E6-B55B-85B2F50BF75F}" destId="{77067893-3533-4DF4-92FA-BFDCCC94248B}" srcOrd="1" destOrd="0" presId="urn:microsoft.com/office/officeart/2005/8/layout/hProcess10"/>
    <dgm:cxn modelId="{DF465F45-F883-4BEA-B076-D7652815610C}" type="presOf" srcId="{B3793016-A10E-46DF-874A-5E04394F07DF}" destId="{E8B9315E-1E4E-4958-843E-4A9A2A69DD33}" srcOrd="0" destOrd="1" presId="urn:microsoft.com/office/officeart/2005/8/layout/hProcess10"/>
    <dgm:cxn modelId="{03614AB5-B228-4B2A-AC3B-428EB0D0C476}" type="presOf" srcId="{12C15009-BD04-4CD6-949F-3B42ED7A67FD}" destId="{E8B9315E-1E4E-4958-843E-4A9A2A69DD33}" srcOrd="0" destOrd="7" presId="urn:microsoft.com/office/officeart/2005/8/layout/hProcess10"/>
    <dgm:cxn modelId="{43678996-14DB-44D0-B06A-DBB26D0DCBA1}" type="presOf" srcId="{BEA0AE56-8D3C-4F08-B22E-C92E59CE6C6F}" destId="{C79AC6DA-0396-48BD-9141-A20FD247DE1E}" srcOrd="0" destOrd="0" presId="urn:microsoft.com/office/officeart/2005/8/layout/hProcess10"/>
    <dgm:cxn modelId="{32C274D5-251A-4706-8BBD-AACA118926A6}" srcId="{4AC05CA0-66DE-4FFA-8A74-2FE199DD5E4C}" destId="{9DC64A2E-EF17-477D-94F3-3606F2EE197F}" srcOrd="3" destOrd="0" parTransId="{8EDC51E3-2FA5-410C-B3B0-AF11FC1C4D48}" sibTransId="{3F5C741C-C0AB-43CF-A0FC-4CC719392597}"/>
    <dgm:cxn modelId="{0A923AB8-2B7A-4D34-83E7-53C9F24B474E}" srcId="{4AC05CA0-66DE-4FFA-8A74-2FE199DD5E4C}" destId="{6A85CB6E-E9D7-4D38-8E2E-1A8830D10FD0}" srcOrd="1" destOrd="0" parTransId="{1F43D241-7866-4EF6-9361-B127BF974EDB}" sibTransId="{71FF0522-DE78-401F-A080-22DB38D525A5}"/>
    <dgm:cxn modelId="{24AB6728-BB03-465A-BB58-BCCB9C8B3761}" srcId="{4AC05CA0-66DE-4FFA-8A74-2FE199DD5E4C}" destId="{B3793016-A10E-46DF-874A-5E04394F07DF}" srcOrd="0" destOrd="0" parTransId="{2E77AF2C-591D-48D1-8DB7-272B5025AC71}" sibTransId="{9076BD2B-17C5-46E6-A79A-54DB7C65EAD1}"/>
    <dgm:cxn modelId="{968FCDEF-9D62-488C-9DE7-B8E0D12C4D00}" type="presOf" srcId="{4ED2F996-57B3-47AF-A28B-DA82544531C6}" destId="{49A1F7E7-926C-4A4B-812C-E8FC7F61C0F5}" srcOrd="0" destOrd="0" presId="urn:microsoft.com/office/officeart/2005/8/layout/hProcess10"/>
    <dgm:cxn modelId="{AA9B7255-B057-4B41-AC37-0CCD90E625F7}" type="presOf" srcId="{3BBF1A3C-2D6C-4AA6-A016-D87CD9EB5B20}" destId="{492F53E6-BF84-41FF-8B46-A81B3B9545C9}" srcOrd="0" destOrd="1" presId="urn:microsoft.com/office/officeart/2005/8/layout/hProcess10"/>
    <dgm:cxn modelId="{9EDC0CD9-7996-4571-8928-C3709151A911}" type="presOf" srcId="{9DC64A2E-EF17-477D-94F3-3606F2EE197F}" destId="{E8B9315E-1E4E-4958-843E-4A9A2A69DD33}" srcOrd="0" destOrd="4" presId="urn:microsoft.com/office/officeart/2005/8/layout/hProcess10"/>
    <dgm:cxn modelId="{80224492-DE76-46C2-BE53-EE3BF753251D}" srcId="{BEA0AE56-8D3C-4F08-B22E-C92E59CE6C6F}" destId="{90D30F2A-DF4F-45FB-A409-F513BF090760}" srcOrd="0" destOrd="0" parTransId="{739C9413-FDBC-4FC6-B839-A50919F355A2}" sibTransId="{8AC29295-EB24-4BD4-AE74-50D7A5E97365}"/>
    <dgm:cxn modelId="{F6F5FDE6-B58C-4762-B7C4-E70A77657F45}" srcId="{4AC05CA0-66DE-4FFA-8A74-2FE199DD5E4C}" destId="{2F08598C-60F3-4B4E-8983-298D88A6381F}" srcOrd="2" destOrd="0" parTransId="{A8C91D2C-0851-4357-A317-FA0F42C94CD9}" sibTransId="{B3C8C7C0-FA5B-4BE7-8733-88FC99D3D7BF}"/>
    <dgm:cxn modelId="{35290AB1-7D1E-43A6-9AB6-DFA68C2EC38F}" type="presOf" srcId="{4AC05CA0-66DE-4FFA-8A74-2FE199DD5E4C}" destId="{E8B9315E-1E4E-4958-843E-4A9A2A69DD33}" srcOrd="0" destOrd="0" presId="urn:microsoft.com/office/officeart/2005/8/layout/hProcess10"/>
    <dgm:cxn modelId="{B723DA9A-6E0E-4567-9E87-FA1452B1C842}" type="presOf" srcId="{2221D2A8-5D33-4249-9CA4-A9ABD6AE638C}" destId="{492F53E6-BF84-41FF-8B46-A81B3B9545C9}" srcOrd="0" destOrd="0" presId="urn:microsoft.com/office/officeart/2005/8/layout/hProcess10"/>
    <dgm:cxn modelId="{6ABBFA1E-45F6-40F5-BAF1-1AF35556A985}" type="presOf" srcId="{ABCDA276-F0FF-4166-9E74-DB048D801FC7}" destId="{FA9BC4C7-637B-4373-BA61-6A177F8FA13D}" srcOrd="0" destOrd="0" presId="urn:microsoft.com/office/officeart/2005/8/layout/hProcess10"/>
    <dgm:cxn modelId="{D63C57AD-5C93-4B10-A7E3-C8EE629A1FEB}" srcId="{2221D2A8-5D33-4249-9CA4-A9ABD6AE638C}" destId="{3BBF1A3C-2D6C-4AA6-A016-D87CD9EB5B20}" srcOrd="0" destOrd="0" parTransId="{D693147B-D45F-4369-B1D1-0F949257B36C}" sibTransId="{F649FAA7-495C-408F-BBD0-1EAB356F2E97}"/>
    <dgm:cxn modelId="{FE0676D5-8C01-4575-9F0A-8AE04DB684A3}" type="presOf" srcId="{2F08598C-60F3-4B4E-8983-298D88A6381F}" destId="{E8B9315E-1E4E-4958-843E-4A9A2A69DD33}" srcOrd="0" destOrd="3" presId="urn:microsoft.com/office/officeart/2005/8/layout/hProcess10"/>
    <dgm:cxn modelId="{D5E21CCA-5EF6-4806-AE74-54A7440D1D52}" type="presOf" srcId="{6A85CB6E-E9D7-4D38-8E2E-1A8830D10FD0}" destId="{E8B9315E-1E4E-4958-843E-4A9A2A69DD33}" srcOrd="0" destOrd="2" presId="urn:microsoft.com/office/officeart/2005/8/layout/hProcess10"/>
    <dgm:cxn modelId="{53C85193-3436-4C77-8AC6-BF6C9DF07AF7}" type="presOf" srcId="{4ABF5CEB-F960-48E6-B55B-85B2F50BF75F}" destId="{0E196473-AD7E-427D-ACF2-E0F0AA02CE18}" srcOrd="0" destOrd="0" presId="urn:microsoft.com/office/officeart/2005/8/layout/hProcess10"/>
    <dgm:cxn modelId="{1D051096-E179-4114-9F98-FF50735439C2}" srcId="{4AC05CA0-66DE-4FFA-8A74-2FE199DD5E4C}" destId="{EAA97B68-CABC-422D-BD62-DD96E16DDAFB}" srcOrd="5" destOrd="0" parTransId="{CC85843C-248D-4945-AFAF-57C1BF8DE5FC}" sibTransId="{4F384D8C-D042-480B-87F6-A5B6E60E8930}"/>
    <dgm:cxn modelId="{E0E34E2D-5CC5-43FA-8E4E-4642273C1C76}" srcId="{4AC05CA0-66DE-4FFA-8A74-2FE199DD5E4C}" destId="{5D8C4B70-DF7D-43AD-8325-213E7A2E0D78}" srcOrd="4" destOrd="0" parTransId="{C3B139D2-3ADF-44A1-8171-CDFB9E7E7EEC}" sibTransId="{A7A360E3-A372-4DAE-A2D2-D00D9B822AB7}"/>
    <dgm:cxn modelId="{5D811F1B-78F9-49D8-BA4B-8484F185BB5A}" type="presOf" srcId="{90D30F2A-DF4F-45FB-A409-F513BF090760}" destId="{C79AC6DA-0396-48BD-9141-A20FD247DE1E}" srcOrd="0" destOrd="1" presId="urn:microsoft.com/office/officeart/2005/8/layout/hProcess10"/>
    <dgm:cxn modelId="{FB9486DC-DF1B-4C0A-BE15-DC00C869DA5D}" type="presOf" srcId="{5D8C4B70-DF7D-43AD-8325-213E7A2E0D78}" destId="{E8B9315E-1E4E-4958-843E-4A9A2A69DD33}" srcOrd="0" destOrd="5" presId="urn:microsoft.com/office/officeart/2005/8/layout/hProcess10"/>
    <dgm:cxn modelId="{723666C9-53E0-45AD-95A3-A08510469F46}" type="presParOf" srcId="{49A1F7E7-926C-4A4B-812C-E8FC7F61C0F5}" destId="{3B384E8C-47C4-4D2A-877E-1AD455195DB9}" srcOrd="0" destOrd="0" presId="urn:microsoft.com/office/officeart/2005/8/layout/hProcess10"/>
    <dgm:cxn modelId="{3EE5B223-95A3-4D1E-9939-39DFD2546736}" type="presParOf" srcId="{3B384E8C-47C4-4D2A-877E-1AD455195DB9}" destId="{C077A173-0180-4BD2-BEC1-012753A8C362}" srcOrd="0" destOrd="0" presId="urn:microsoft.com/office/officeart/2005/8/layout/hProcess10"/>
    <dgm:cxn modelId="{5B9A5497-05D1-4F24-949A-8FBE39816001}" type="presParOf" srcId="{3B384E8C-47C4-4D2A-877E-1AD455195DB9}" destId="{492F53E6-BF84-41FF-8B46-A81B3B9545C9}" srcOrd="1" destOrd="0" presId="urn:microsoft.com/office/officeart/2005/8/layout/hProcess10"/>
    <dgm:cxn modelId="{DBC8B3CA-1A46-48DA-8EB7-B145C91772E8}" type="presParOf" srcId="{49A1F7E7-926C-4A4B-812C-E8FC7F61C0F5}" destId="{0E196473-AD7E-427D-ACF2-E0F0AA02CE18}" srcOrd="1" destOrd="0" presId="urn:microsoft.com/office/officeart/2005/8/layout/hProcess10"/>
    <dgm:cxn modelId="{4F3BCB74-BF27-4624-ABD0-479F85D84BEC}" type="presParOf" srcId="{0E196473-AD7E-427D-ACF2-E0F0AA02CE18}" destId="{77067893-3533-4DF4-92FA-BFDCCC94248B}" srcOrd="0" destOrd="0" presId="urn:microsoft.com/office/officeart/2005/8/layout/hProcess10"/>
    <dgm:cxn modelId="{73D99477-78DE-4DBE-A260-DE9F1B6FA6B3}" type="presParOf" srcId="{49A1F7E7-926C-4A4B-812C-E8FC7F61C0F5}" destId="{A582B30E-DB0A-40DC-A25F-C178D43715F0}" srcOrd="2" destOrd="0" presId="urn:microsoft.com/office/officeart/2005/8/layout/hProcess10"/>
    <dgm:cxn modelId="{A6421488-DD4C-413C-AA94-26195C81F6A9}" type="presParOf" srcId="{A582B30E-DB0A-40DC-A25F-C178D43715F0}" destId="{0C35ADE8-F32A-4816-BA2C-AFC4079EEAD4}" srcOrd="0" destOrd="0" presId="urn:microsoft.com/office/officeart/2005/8/layout/hProcess10"/>
    <dgm:cxn modelId="{669664D5-8248-42CA-9304-AD87FC1D44C6}" type="presParOf" srcId="{A582B30E-DB0A-40DC-A25F-C178D43715F0}" destId="{C79AC6DA-0396-48BD-9141-A20FD247DE1E}" srcOrd="1" destOrd="0" presId="urn:microsoft.com/office/officeart/2005/8/layout/hProcess10"/>
    <dgm:cxn modelId="{10C338AF-2545-4E2D-8169-D38517379FA2}" type="presParOf" srcId="{49A1F7E7-926C-4A4B-812C-E8FC7F61C0F5}" destId="{FA9BC4C7-637B-4373-BA61-6A177F8FA13D}" srcOrd="3" destOrd="0" presId="urn:microsoft.com/office/officeart/2005/8/layout/hProcess10"/>
    <dgm:cxn modelId="{C8FA2401-1AD5-4FCB-818C-D9E162DC0E3C}" type="presParOf" srcId="{FA9BC4C7-637B-4373-BA61-6A177F8FA13D}" destId="{1029C522-E025-4822-A779-62A22E92F811}" srcOrd="0" destOrd="0" presId="urn:microsoft.com/office/officeart/2005/8/layout/hProcess10"/>
    <dgm:cxn modelId="{19E4F870-B206-4A0D-BABE-A0F257A177B4}" type="presParOf" srcId="{49A1F7E7-926C-4A4B-812C-E8FC7F61C0F5}" destId="{782B8911-9C7A-4901-B3DC-28ABD75AEAA6}" srcOrd="4" destOrd="0" presId="urn:microsoft.com/office/officeart/2005/8/layout/hProcess10"/>
    <dgm:cxn modelId="{D7A8D845-195C-47F9-80CC-91A2C5A2DC80}" type="presParOf" srcId="{782B8911-9C7A-4901-B3DC-28ABD75AEAA6}" destId="{5576EAA7-D7AB-40AC-BBFF-2D51AE7F8316}" srcOrd="0" destOrd="0" presId="urn:microsoft.com/office/officeart/2005/8/layout/hProcess10"/>
    <dgm:cxn modelId="{98497160-0838-4035-9895-03F0A7158997}" type="presParOf" srcId="{782B8911-9C7A-4901-B3DC-28ABD75AEAA6}" destId="{E8B9315E-1E4E-4958-843E-4A9A2A69DD3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CF435C-F4F6-4B8B-A3E9-D721A07FC468}" type="doc">
      <dgm:prSet loTypeId="urn:microsoft.com/office/officeart/2005/8/layout/process4" loCatId="list" qsTypeId="urn:microsoft.com/office/officeart/2005/8/quickstyle/3d7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F692C5DB-98BE-44EE-9BE6-B96AD06532FE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Доходы</a:t>
          </a:r>
          <a:endParaRPr lang="ru-RU" sz="3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9A1549-F740-4385-86A2-D565AEA056E9}" type="parTrans" cxnId="{5DC1DE63-6CA3-48DE-B8CA-3A508CC858F8}">
      <dgm:prSet/>
      <dgm:spPr/>
      <dgm:t>
        <a:bodyPr/>
        <a:lstStyle/>
        <a:p>
          <a:endParaRPr lang="ru-RU"/>
        </a:p>
      </dgm:t>
    </dgm:pt>
    <dgm:pt modelId="{A941975E-6FFF-4A1D-86BD-D6868160A796}" type="sibTrans" cxnId="{5DC1DE63-6CA3-48DE-B8CA-3A508CC858F8}">
      <dgm:prSet/>
      <dgm:spPr/>
      <dgm:t>
        <a:bodyPr/>
        <a:lstStyle/>
        <a:p>
          <a:endParaRPr lang="ru-RU"/>
        </a:p>
      </dgm:t>
    </dgm:pt>
    <dgm:pt modelId="{07AA61FF-2BD1-4A7D-8D13-C803C564DE32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2019 г. (факт) </a:t>
          </a:r>
          <a:r>
            <a:rPr lang="ru-RU" dirty="0" smtClean="0"/>
            <a:t>–</a:t>
          </a: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 3099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44501B-C9BA-41A4-B54E-3EE7396E3D85}" type="parTrans" cxnId="{D88FB4AB-5147-4BF4-9A32-37E3261B606D}">
      <dgm:prSet/>
      <dgm:spPr/>
      <dgm:t>
        <a:bodyPr/>
        <a:lstStyle/>
        <a:p>
          <a:endParaRPr lang="ru-RU"/>
        </a:p>
      </dgm:t>
    </dgm:pt>
    <dgm:pt modelId="{219B1E69-7744-42F0-9468-FFB07C4DB531}" type="sibTrans" cxnId="{D88FB4AB-5147-4BF4-9A32-37E3261B606D}">
      <dgm:prSet/>
      <dgm:spPr/>
      <dgm:t>
        <a:bodyPr/>
        <a:lstStyle/>
        <a:p>
          <a:endParaRPr lang="ru-RU"/>
        </a:p>
      </dgm:t>
    </dgm:pt>
    <dgm:pt modelId="{0C87ECCB-4B73-45AF-9D86-FDA8E25187C1}">
      <dgm:prSet phldrT="[Текст]"/>
      <dgm:spPr/>
      <dgm:t>
        <a:bodyPr/>
        <a:lstStyle/>
        <a:p>
          <a:r>
            <a:rPr lang="ru-RU" dirty="0" smtClean="0"/>
            <a:t>2020 г. (факт) – 3178,1</a:t>
          </a:r>
          <a:endParaRPr lang="ru-RU" dirty="0"/>
        </a:p>
      </dgm:t>
    </dgm:pt>
    <dgm:pt modelId="{A1F999B8-0BB9-4015-965D-20A9E59EB8CC}" type="parTrans" cxnId="{8A52FDA0-CA37-40C5-B78E-AF7925313574}">
      <dgm:prSet/>
      <dgm:spPr/>
      <dgm:t>
        <a:bodyPr/>
        <a:lstStyle/>
        <a:p>
          <a:endParaRPr lang="ru-RU"/>
        </a:p>
      </dgm:t>
    </dgm:pt>
    <dgm:pt modelId="{ADD3ECC5-4907-4A86-AF2C-B4666B013D89}" type="sibTrans" cxnId="{8A52FDA0-CA37-40C5-B78E-AF7925313574}">
      <dgm:prSet/>
      <dgm:spPr/>
      <dgm:t>
        <a:bodyPr/>
        <a:lstStyle/>
        <a:p>
          <a:endParaRPr lang="ru-RU"/>
        </a:p>
      </dgm:t>
    </dgm:pt>
    <dgm:pt modelId="{2C2F12FB-DD8D-4C06-8E05-87A7066359ED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Расходы</a:t>
          </a:r>
          <a:endParaRPr lang="ru-RU" sz="3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35FD02-6C9E-4065-AED8-2B494552E412}" type="parTrans" cxnId="{784A82CC-4ED4-4B34-A61C-04D1AAC4FAC8}">
      <dgm:prSet/>
      <dgm:spPr/>
      <dgm:t>
        <a:bodyPr/>
        <a:lstStyle/>
        <a:p>
          <a:endParaRPr lang="ru-RU"/>
        </a:p>
      </dgm:t>
    </dgm:pt>
    <dgm:pt modelId="{E77DD1B2-4D2F-45F9-823E-F712183C4310}" type="sibTrans" cxnId="{784A82CC-4ED4-4B34-A61C-04D1AAC4FAC8}">
      <dgm:prSet/>
      <dgm:spPr/>
      <dgm:t>
        <a:bodyPr/>
        <a:lstStyle/>
        <a:p>
          <a:endParaRPr lang="ru-RU"/>
        </a:p>
      </dgm:t>
    </dgm:pt>
    <dgm:pt modelId="{665FB3A7-BB95-464C-946E-DC9DCC45150D}">
      <dgm:prSet phldrT="[Текст]"/>
      <dgm:spPr/>
      <dgm:t>
        <a:bodyPr/>
        <a:lstStyle/>
        <a:p>
          <a:r>
            <a:rPr lang="ru-RU" dirty="0" smtClean="0"/>
            <a:t>2019 г. (факт) – 3095,7</a:t>
          </a:r>
          <a:endParaRPr lang="ru-RU" dirty="0"/>
        </a:p>
      </dgm:t>
    </dgm:pt>
    <dgm:pt modelId="{38798C2F-D37F-4B94-8564-D2D05F7D28D6}" type="parTrans" cxnId="{33E45BBE-B13D-46F3-94CA-307CD7E98700}">
      <dgm:prSet/>
      <dgm:spPr/>
      <dgm:t>
        <a:bodyPr/>
        <a:lstStyle/>
        <a:p>
          <a:endParaRPr lang="ru-RU"/>
        </a:p>
      </dgm:t>
    </dgm:pt>
    <dgm:pt modelId="{ADD64439-2434-436F-A0E1-853809B6A860}" type="sibTrans" cxnId="{33E45BBE-B13D-46F3-94CA-307CD7E98700}">
      <dgm:prSet/>
      <dgm:spPr/>
      <dgm:t>
        <a:bodyPr/>
        <a:lstStyle/>
        <a:p>
          <a:endParaRPr lang="ru-RU"/>
        </a:p>
      </dgm:t>
    </dgm:pt>
    <dgm:pt modelId="{E2A8FAB0-0FC8-4080-8576-EF1E29B234F0}">
      <dgm:prSet phldrT="[Текст]"/>
      <dgm:spPr/>
      <dgm:t>
        <a:bodyPr/>
        <a:lstStyle/>
        <a:p>
          <a:r>
            <a:rPr lang="ru-RU" dirty="0" smtClean="0"/>
            <a:t>2020 г. (факт) – 3077,9 </a:t>
          </a:r>
          <a:endParaRPr lang="ru-RU" dirty="0"/>
        </a:p>
      </dgm:t>
    </dgm:pt>
    <dgm:pt modelId="{03858EDA-540D-484E-8FE6-F03A425C6930}" type="parTrans" cxnId="{B6CF3C1A-5130-4455-A2F4-2645EE8A0031}">
      <dgm:prSet/>
      <dgm:spPr/>
      <dgm:t>
        <a:bodyPr/>
        <a:lstStyle/>
        <a:p>
          <a:endParaRPr lang="ru-RU"/>
        </a:p>
      </dgm:t>
    </dgm:pt>
    <dgm:pt modelId="{97FA62B5-F8CD-4478-8B12-F2DB2F9448D7}" type="sibTrans" cxnId="{B6CF3C1A-5130-4455-A2F4-2645EE8A0031}">
      <dgm:prSet/>
      <dgm:spPr/>
      <dgm:t>
        <a:bodyPr/>
        <a:lstStyle/>
        <a:p>
          <a:endParaRPr lang="ru-RU"/>
        </a:p>
      </dgm:t>
    </dgm:pt>
    <dgm:pt modelId="{B564C014-1860-469C-AFA0-E4F38BD1C730}">
      <dgm:prSet phldrT="[Текст]" custT="1"/>
      <dgm:spPr/>
      <dgm:t>
        <a:bodyPr/>
        <a:lstStyle/>
        <a:p>
          <a:endParaRPr lang="ru-RU" sz="2800" dirty="0" smtClean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2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дефицит(-) / профицит (+)</a:t>
          </a:r>
        </a:p>
        <a:p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4CEFE-DB7E-4BB5-81FE-9F9DC35E67B5}" type="parTrans" cxnId="{E077596B-F0E5-406B-8EFF-A005135C4527}">
      <dgm:prSet/>
      <dgm:spPr/>
      <dgm:t>
        <a:bodyPr/>
        <a:lstStyle/>
        <a:p>
          <a:endParaRPr lang="ru-RU"/>
        </a:p>
      </dgm:t>
    </dgm:pt>
    <dgm:pt modelId="{1F04F503-4FFD-478C-81D1-660739DF3C30}" type="sibTrans" cxnId="{E077596B-F0E5-406B-8EFF-A005135C4527}">
      <dgm:prSet/>
      <dgm:spPr/>
      <dgm:t>
        <a:bodyPr/>
        <a:lstStyle/>
        <a:p>
          <a:endParaRPr lang="ru-RU"/>
        </a:p>
      </dgm:t>
    </dgm:pt>
    <dgm:pt modelId="{17AFCAEF-B5E2-4997-8A9F-5A8235BB2EB6}">
      <dgm:prSet phldrT="[Текст]"/>
      <dgm:spPr/>
      <dgm:t>
        <a:bodyPr/>
        <a:lstStyle/>
        <a:p>
          <a:r>
            <a:rPr lang="ru-RU" dirty="0" smtClean="0"/>
            <a:t>2019 г. (факт) + 3,3</a:t>
          </a:r>
          <a:endParaRPr lang="ru-RU" dirty="0"/>
        </a:p>
      </dgm:t>
    </dgm:pt>
    <dgm:pt modelId="{BBA20C1F-2306-407B-B920-2A1AF2B6A9CF}" type="parTrans" cxnId="{29B7F360-97C5-4934-A337-FDF88A2EE94F}">
      <dgm:prSet/>
      <dgm:spPr/>
      <dgm:t>
        <a:bodyPr/>
        <a:lstStyle/>
        <a:p>
          <a:endParaRPr lang="ru-RU"/>
        </a:p>
      </dgm:t>
    </dgm:pt>
    <dgm:pt modelId="{80177343-E67D-48A6-8D52-35709E2C0514}" type="sibTrans" cxnId="{29B7F360-97C5-4934-A337-FDF88A2EE94F}">
      <dgm:prSet/>
      <dgm:spPr/>
      <dgm:t>
        <a:bodyPr/>
        <a:lstStyle/>
        <a:p>
          <a:endParaRPr lang="ru-RU"/>
        </a:p>
      </dgm:t>
    </dgm:pt>
    <dgm:pt modelId="{889557F7-8E31-4BCD-974E-07E4F1BB6724}">
      <dgm:prSet phldrT="[Текст]"/>
      <dgm:spPr/>
      <dgm:t>
        <a:bodyPr/>
        <a:lstStyle/>
        <a:p>
          <a:r>
            <a:rPr lang="ru-RU" dirty="0" smtClean="0"/>
            <a:t>2020 г. (факт) + 100,2</a:t>
          </a:r>
          <a:endParaRPr lang="ru-RU" dirty="0"/>
        </a:p>
      </dgm:t>
    </dgm:pt>
    <dgm:pt modelId="{5BD13BED-A820-4EB3-BF65-A08F765EE9E0}" type="parTrans" cxnId="{E9146423-AD4F-47FB-962B-BF5C794F7A42}">
      <dgm:prSet/>
      <dgm:spPr/>
      <dgm:t>
        <a:bodyPr/>
        <a:lstStyle/>
        <a:p>
          <a:endParaRPr lang="ru-RU"/>
        </a:p>
      </dgm:t>
    </dgm:pt>
    <dgm:pt modelId="{B651C8C1-A621-41C7-A40E-FFBF97582FC0}" type="sibTrans" cxnId="{E9146423-AD4F-47FB-962B-BF5C794F7A42}">
      <dgm:prSet/>
      <dgm:spPr/>
      <dgm:t>
        <a:bodyPr/>
        <a:lstStyle/>
        <a:p>
          <a:endParaRPr lang="ru-RU"/>
        </a:p>
      </dgm:t>
    </dgm:pt>
    <dgm:pt modelId="{12CAF505-0487-4D2A-99DF-64D566FE4B6C}">
      <dgm:prSet phldrT="[Текст]"/>
      <dgm:spPr/>
      <dgm:t>
        <a:bodyPr/>
        <a:lstStyle/>
        <a:p>
          <a:r>
            <a:rPr lang="ru-RU" dirty="0" smtClean="0"/>
            <a:t>2021 г. (факт) – 3740,6</a:t>
          </a:r>
          <a:endParaRPr lang="ru-RU" dirty="0"/>
        </a:p>
      </dgm:t>
    </dgm:pt>
    <dgm:pt modelId="{65C52B03-E3A1-40C3-A515-22F73D773D5E}" type="parTrans" cxnId="{45EA4CDE-235F-427D-951C-46261BB157CA}">
      <dgm:prSet/>
      <dgm:spPr/>
      <dgm:t>
        <a:bodyPr/>
        <a:lstStyle/>
        <a:p>
          <a:endParaRPr lang="ru-RU"/>
        </a:p>
      </dgm:t>
    </dgm:pt>
    <dgm:pt modelId="{50390127-3971-4E04-9DDA-9BCB1EAC5CD0}" type="sibTrans" cxnId="{45EA4CDE-235F-427D-951C-46261BB157CA}">
      <dgm:prSet/>
      <dgm:spPr/>
      <dgm:t>
        <a:bodyPr/>
        <a:lstStyle/>
        <a:p>
          <a:endParaRPr lang="ru-RU"/>
        </a:p>
      </dgm:t>
    </dgm:pt>
    <dgm:pt modelId="{FBC25BC2-B76E-435C-B1CA-4258B0D1BEA8}">
      <dgm:prSet phldrT="[Текст]"/>
      <dgm:spPr/>
      <dgm:t>
        <a:bodyPr/>
        <a:lstStyle/>
        <a:p>
          <a:r>
            <a:rPr lang="ru-RU" dirty="0" smtClean="0"/>
            <a:t>2021 г. (факт) – 3559,8 </a:t>
          </a:r>
          <a:endParaRPr lang="ru-RU" dirty="0"/>
        </a:p>
      </dgm:t>
    </dgm:pt>
    <dgm:pt modelId="{91C5C9A2-7AB6-4843-B468-572C5FB7BD33}" type="parTrans" cxnId="{ACAD4B72-A35B-40FC-9CF6-051EE3B55E6C}">
      <dgm:prSet/>
      <dgm:spPr/>
      <dgm:t>
        <a:bodyPr/>
        <a:lstStyle/>
        <a:p>
          <a:endParaRPr lang="ru-RU"/>
        </a:p>
      </dgm:t>
    </dgm:pt>
    <dgm:pt modelId="{EEA68FCA-C23E-456B-B31E-86D645ECCDB9}" type="sibTrans" cxnId="{ACAD4B72-A35B-40FC-9CF6-051EE3B55E6C}">
      <dgm:prSet/>
      <dgm:spPr/>
      <dgm:t>
        <a:bodyPr/>
        <a:lstStyle/>
        <a:p>
          <a:endParaRPr lang="ru-RU"/>
        </a:p>
      </dgm:t>
    </dgm:pt>
    <dgm:pt modelId="{FBF65E77-7835-40E8-904E-257E0B589108}">
      <dgm:prSet phldrT="[Текст]"/>
      <dgm:spPr/>
      <dgm:t>
        <a:bodyPr/>
        <a:lstStyle/>
        <a:p>
          <a:r>
            <a:rPr lang="ru-RU" dirty="0" smtClean="0"/>
            <a:t>2021 г. (факт) +180,8</a:t>
          </a:r>
          <a:endParaRPr lang="ru-RU" dirty="0"/>
        </a:p>
      </dgm:t>
    </dgm:pt>
    <dgm:pt modelId="{7DF36C58-62FD-4FD8-B838-F1177D7B1E18}" type="parTrans" cxnId="{84902869-3832-4077-AD5E-7A0ADB1A0C73}">
      <dgm:prSet/>
      <dgm:spPr/>
      <dgm:t>
        <a:bodyPr/>
        <a:lstStyle/>
        <a:p>
          <a:endParaRPr lang="ru-RU"/>
        </a:p>
      </dgm:t>
    </dgm:pt>
    <dgm:pt modelId="{25236FAF-183E-4703-9E11-4285DB3F47EC}" type="sibTrans" cxnId="{84902869-3832-4077-AD5E-7A0ADB1A0C73}">
      <dgm:prSet/>
      <dgm:spPr/>
      <dgm:t>
        <a:bodyPr/>
        <a:lstStyle/>
        <a:p>
          <a:endParaRPr lang="ru-RU"/>
        </a:p>
      </dgm:t>
    </dgm:pt>
    <dgm:pt modelId="{5BD1E1B1-51DD-46B8-AB22-BF95932496AE}" type="pres">
      <dgm:prSet presAssocID="{B0CF435C-F4F6-4B8B-A3E9-D721A07FC4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0A08F3-87EC-40ED-A278-697B180E0F9C}" type="pres">
      <dgm:prSet presAssocID="{B564C014-1860-469C-AFA0-E4F38BD1C730}" presName="boxAndChildren" presStyleCnt="0"/>
      <dgm:spPr/>
    </dgm:pt>
    <dgm:pt modelId="{B27A3CD8-CDE2-4FDD-A7C3-9984E35D911E}" type="pres">
      <dgm:prSet presAssocID="{B564C014-1860-469C-AFA0-E4F38BD1C730}" presName="parentTextBox" presStyleLbl="node1" presStyleIdx="0" presStyleCnt="3"/>
      <dgm:spPr/>
      <dgm:t>
        <a:bodyPr/>
        <a:lstStyle/>
        <a:p>
          <a:endParaRPr lang="ru-RU"/>
        </a:p>
      </dgm:t>
    </dgm:pt>
    <dgm:pt modelId="{B5E55211-E8D3-4491-A902-8DADB62DC75E}" type="pres">
      <dgm:prSet presAssocID="{B564C014-1860-469C-AFA0-E4F38BD1C730}" presName="entireBox" presStyleLbl="node1" presStyleIdx="0" presStyleCnt="3"/>
      <dgm:spPr/>
      <dgm:t>
        <a:bodyPr/>
        <a:lstStyle/>
        <a:p>
          <a:endParaRPr lang="ru-RU"/>
        </a:p>
      </dgm:t>
    </dgm:pt>
    <dgm:pt modelId="{A472029D-E9DB-414E-84CD-41CBE57C222A}" type="pres">
      <dgm:prSet presAssocID="{B564C014-1860-469C-AFA0-E4F38BD1C730}" presName="descendantBox" presStyleCnt="0"/>
      <dgm:spPr/>
    </dgm:pt>
    <dgm:pt modelId="{750B0A3F-94F5-42B2-B90B-4EC2C9AA3AA6}" type="pres">
      <dgm:prSet presAssocID="{17AFCAEF-B5E2-4997-8A9F-5A8235BB2EB6}" presName="childTextBox" presStyleLbl="fgAccFollowNode1" presStyleIdx="0" presStyleCnt="9" custLinFactNeighborX="2468" custLinFactNeighborY="-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99347-C858-41DD-ACC2-14E5D0E823EA}" type="pres">
      <dgm:prSet presAssocID="{889557F7-8E31-4BCD-974E-07E4F1BB6724}" presName="childTextBox" presStyleLbl="fgAccFollowNode1" presStyleIdx="1" presStyleCnt="9" custLinFactNeighborX="1476" custLinFactNeighborY="-1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7BC26-7EF7-407B-B012-73F9A9DABD11}" type="pres">
      <dgm:prSet presAssocID="{FBF65E77-7835-40E8-904E-257E0B589108}" presName="childTextBox" presStyleLbl="fg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B1860-3A3A-4707-9510-FBE08A9D7BAE}" type="pres">
      <dgm:prSet presAssocID="{E77DD1B2-4D2F-45F9-823E-F712183C4310}" presName="sp" presStyleCnt="0"/>
      <dgm:spPr/>
    </dgm:pt>
    <dgm:pt modelId="{364C4944-E954-42E2-94DE-826BB28E6217}" type="pres">
      <dgm:prSet presAssocID="{2C2F12FB-DD8D-4C06-8E05-87A7066359ED}" presName="arrowAndChildren" presStyleCnt="0"/>
      <dgm:spPr/>
    </dgm:pt>
    <dgm:pt modelId="{FE42CEC2-287F-4FF5-9635-0F3A26EC1DA7}" type="pres">
      <dgm:prSet presAssocID="{2C2F12FB-DD8D-4C06-8E05-87A7066359ED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05540F90-FAB2-4DBA-BCE3-D702BDBA57F5}" type="pres">
      <dgm:prSet presAssocID="{2C2F12FB-DD8D-4C06-8E05-87A7066359ED}" presName="arrow" presStyleLbl="node1" presStyleIdx="1" presStyleCnt="3" custLinFactNeighborX="28" custLinFactNeighborY="4140"/>
      <dgm:spPr/>
      <dgm:t>
        <a:bodyPr/>
        <a:lstStyle/>
        <a:p>
          <a:endParaRPr lang="ru-RU"/>
        </a:p>
      </dgm:t>
    </dgm:pt>
    <dgm:pt modelId="{A7F36654-4E78-4453-AB30-CE58AFFCEEB8}" type="pres">
      <dgm:prSet presAssocID="{2C2F12FB-DD8D-4C06-8E05-87A7066359ED}" presName="descendantArrow" presStyleCnt="0"/>
      <dgm:spPr/>
    </dgm:pt>
    <dgm:pt modelId="{9D23F04C-99B1-43C7-819D-8CFAF282C9EB}" type="pres">
      <dgm:prSet presAssocID="{665FB3A7-BB95-464C-946E-DC9DCC45150D}" presName="childTextArrow" presStyleLbl="fgAccFollowNode1" presStyleIdx="3" presStyleCnt="9" custLinFactNeighborX="2468" custLinFactNeighborY="1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ABBBF-C85D-4717-805A-AF9E1B8A1C4F}" type="pres">
      <dgm:prSet presAssocID="{E2A8FAB0-0FC8-4080-8576-EF1E29B234F0}" presName="childTextArrow" presStyleLbl="fgAccFollowNode1" presStyleIdx="4" presStyleCnt="9" custLinFactNeighborX="1496" custLinFactNeighborY="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FFD66-C941-4371-A7F5-D629AA10D20A}" type="pres">
      <dgm:prSet presAssocID="{FBC25BC2-B76E-435C-B1CA-4258B0D1BEA8}" presName="childTextArrow" presStyleLbl="fgAccFollowNode1" presStyleIdx="5" presStyleCnt="9" custLinFactNeighborX="231" custLinFactNeighborY="1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6D15C-3764-47EB-88F0-2A4109014E56}" type="pres">
      <dgm:prSet presAssocID="{A941975E-6FFF-4A1D-86BD-D6868160A796}" presName="sp" presStyleCnt="0"/>
      <dgm:spPr/>
    </dgm:pt>
    <dgm:pt modelId="{062601FA-5C78-4108-87DD-BD60F86601E9}" type="pres">
      <dgm:prSet presAssocID="{F692C5DB-98BE-44EE-9BE6-B96AD06532FE}" presName="arrowAndChildren" presStyleCnt="0"/>
      <dgm:spPr/>
    </dgm:pt>
    <dgm:pt modelId="{B8B2D5ED-125C-429C-A4EB-92BF0B3E8A84}" type="pres">
      <dgm:prSet presAssocID="{F692C5DB-98BE-44EE-9BE6-B96AD06532FE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24EF7399-51E0-42FA-8E94-2A6F198F90A0}" type="pres">
      <dgm:prSet presAssocID="{F692C5DB-98BE-44EE-9BE6-B96AD06532FE}" presName="arrow" presStyleLbl="node1" presStyleIdx="2" presStyleCnt="3"/>
      <dgm:spPr/>
      <dgm:t>
        <a:bodyPr/>
        <a:lstStyle/>
        <a:p>
          <a:endParaRPr lang="ru-RU"/>
        </a:p>
      </dgm:t>
    </dgm:pt>
    <dgm:pt modelId="{10822643-A772-4F54-8698-4D9B5C0B0693}" type="pres">
      <dgm:prSet presAssocID="{F692C5DB-98BE-44EE-9BE6-B96AD06532FE}" presName="descendantArrow" presStyleCnt="0"/>
      <dgm:spPr/>
    </dgm:pt>
    <dgm:pt modelId="{0CB62DEA-1FB5-422E-9AD1-375D022FF682}" type="pres">
      <dgm:prSet presAssocID="{07AA61FF-2BD1-4A7D-8D13-C803C564DE32}" presName="childTextArrow" presStyleLbl="fgAccFollowNode1" presStyleIdx="6" presStyleCnt="9" custLinFactNeighborX="2721" custLinFactNeighborY="9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D5059-160B-4BD4-BD6F-C6113C344E97}" type="pres">
      <dgm:prSet presAssocID="{0C87ECCB-4B73-45AF-9D86-FDA8E25187C1}" presName="childTextArrow" presStyleLbl="fgAccFollowNode1" presStyleIdx="7" presStyleCnt="9" custLinFactNeighborX="1229" custLinFactNeighborY="9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C0749-A755-457D-8B53-1CF28631D73C}" type="pres">
      <dgm:prSet presAssocID="{12CAF505-0487-4D2A-99DF-64D566FE4B6C}" presName="childTextArrow" presStyleLbl="fgAccFollowNode1" presStyleIdx="8" presStyleCnt="9" custLinFactNeighborX="231" custLinFactNeighborY="8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7A739F-13A4-43D2-8EB1-CFBC2D58A113}" type="presOf" srcId="{E2A8FAB0-0FC8-4080-8576-EF1E29B234F0}" destId="{0FCABBBF-C85D-4717-805A-AF9E1B8A1C4F}" srcOrd="0" destOrd="0" presId="urn:microsoft.com/office/officeart/2005/8/layout/process4"/>
    <dgm:cxn modelId="{5DC1DE63-6CA3-48DE-B8CA-3A508CC858F8}" srcId="{B0CF435C-F4F6-4B8B-A3E9-D721A07FC468}" destId="{F692C5DB-98BE-44EE-9BE6-B96AD06532FE}" srcOrd="0" destOrd="0" parTransId="{6C9A1549-F740-4385-86A2-D565AEA056E9}" sibTransId="{A941975E-6FFF-4A1D-86BD-D6868160A796}"/>
    <dgm:cxn modelId="{33E45BBE-B13D-46F3-94CA-307CD7E98700}" srcId="{2C2F12FB-DD8D-4C06-8E05-87A7066359ED}" destId="{665FB3A7-BB95-464C-946E-DC9DCC45150D}" srcOrd="0" destOrd="0" parTransId="{38798C2F-D37F-4B94-8564-D2D05F7D28D6}" sibTransId="{ADD64439-2434-436F-A0E1-853809B6A860}"/>
    <dgm:cxn modelId="{3EDC7BFE-7DDE-4008-866D-682EC5B20F46}" type="presOf" srcId="{12CAF505-0487-4D2A-99DF-64D566FE4B6C}" destId="{395C0749-A755-457D-8B53-1CF28631D73C}" srcOrd="0" destOrd="0" presId="urn:microsoft.com/office/officeart/2005/8/layout/process4"/>
    <dgm:cxn modelId="{8A52FDA0-CA37-40C5-B78E-AF7925313574}" srcId="{F692C5DB-98BE-44EE-9BE6-B96AD06532FE}" destId="{0C87ECCB-4B73-45AF-9D86-FDA8E25187C1}" srcOrd="1" destOrd="0" parTransId="{A1F999B8-0BB9-4015-965D-20A9E59EB8CC}" sibTransId="{ADD3ECC5-4907-4A86-AF2C-B4666B013D89}"/>
    <dgm:cxn modelId="{45EA4CDE-235F-427D-951C-46261BB157CA}" srcId="{F692C5DB-98BE-44EE-9BE6-B96AD06532FE}" destId="{12CAF505-0487-4D2A-99DF-64D566FE4B6C}" srcOrd="2" destOrd="0" parTransId="{65C52B03-E3A1-40C3-A515-22F73D773D5E}" sibTransId="{50390127-3971-4E04-9DDA-9BCB1EAC5CD0}"/>
    <dgm:cxn modelId="{8B92C966-6301-4397-BCD1-5C03D2B1261D}" type="presOf" srcId="{B0CF435C-F4F6-4B8B-A3E9-D721A07FC468}" destId="{5BD1E1B1-51DD-46B8-AB22-BF95932496AE}" srcOrd="0" destOrd="0" presId="urn:microsoft.com/office/officeart/2005/8/layout/process4"/>
    <dgm:cxn modelId="{B6CF3C1A-5130-4455-A2F4-2645EE8A0031}" srcId="{2C2F12FB-DD8D-4C06-8E05-87A7066359ED}" destId="{E2A8FAB0-0FC8-4080-8576-EF1E29B234F0}" srcOrd="1" destOrd="0" parTransId="{03858EDA-540D-484E-8FE6-F03A425C6930}" sibTransId="{97FA62B5-F8CD-4478-8B12-F2DB2F9448D7}"/>
    <dgm:cxn modelId="{AEE12DB6-81EC-44B8-935B-E37AE684940B}" type="presOf" srcId="{665FB3A7-BB95-464C-946E-DC9DCC45150D}" destId="{9D23F04C-99B1-43C7-819D-8CFAF282C9EB}" srcOrd="0" destOrd="0" presId="urn:microsoft.com/office/officeart/2005/8/layout/process4"/>
    <dgm:cxn modelId="{F9F96A69-4CFF-479E-B82D-A6BE155572C5}" type="presOf" srcId="{2C2F12FB-DD8D-4C06-8E05-87A7066359ED}" destId="{FE42CEC2-287F-4FF5-9635-0F3A26EC1DA7}" srcOrd="0" destOrd="0" presId="urn:microsoft.com/office/officeart/2005/8/layout/process4"/>
    <dgm:cxn modelId="{78A79052-2E57-462E-9D06-43D1870CA6F1}" type="presOf" srcId="{889557F7-8E31-4BCD-974E-07E4F1BB6724}" destId="{46299347-C858-41DD-ACC2-14E5D0E823EA}" srcOrd="0" destOrd="0" presId="urn:microsoft.com/office/officeart/2005/8/layout/process4"/>
    <dgm:cxn modelId="{ACAD4B72-A35B-40FC-9CF6-051EE3B55E6C}" srcId="{2C2F12FB-DD8D-4C06-8E05-87A7066359ED}" destId="{FBC25BC2-B76E-435C-B1CA-4258B0D1BEA8}" srcOrd="2" destOrd="0" parTransId="{91C5C9A2-7AB6-4843-B468-572C5FB7BD33}" sibTransId="{EEA68FCA-C23E-456B-B31E-86D645ECCDB9}"/>
    <dgm:cxn modelId="{84902869-3832-4077-AD5E-7A0ADB1A0C73}" srcId="{B564C014-1860-469C-AFA0-E4F38BD1C730}" destId="{FBF65E77-7835-40E8-904E-257E0B589108}" srcOrd="2" destOrd="0" parTransId="{7DF36C58-62FD-4FD8-B838-F1177D7B1E18}" sibTransId="{25236FAF-183E-4703-9E11-4285DB3F47EC}"/>
    <dgm:cxn modelId="{E9146423-AD4F-47FB-962B-BF5C794F7A42}" srcId="{B564C014-1860-469C-AFA0-E4F38BD1C730}" destId="{889557F7-8E31-4BCD-974E-07E4F1BB6724}" srcOrd="1" destOrd="0" parTransId="{5BD13BED-A820-4EB3-BF65-A08F765EE9E0}" sibTransId="{B651C8C1-A621-41C7-A40E-FFBF97582FC0}"/>
    <dgm:cxn modelId="{A252FCED-EB60-47CA-AFD5-47199409491C}" type="presOf" srcId="{B564C014-1860-469C-AFA0-E4F38BD1C730}" destId="{B5E55211-E8D3-4491-A902-8DADB62DC75E}" srcOrd="1" destOrd="0" presId="urn:microsoft.com/office/officeart/2005/8/layout/process4"/>
    <dgm:cxn modelId="{5531FDE8-F9F5-45D9-9C0A-1636A740ADF6}" type="presOf" srcId="{F692C5DB-98BE-44EE-9BE6-B96AD06532FE}" destId="{24EF7399-51E0-42FA-8E94-2A6F198F90A0}" srcOrd="1" destOrd="0" presId="urn:microsoft.com/office/officeart/2005/8/layout/process4"/>
    <dgm:cxn modelId="{CFFB9DCC-2C6B-4CFD-BD05-BC8DDA73B565}" type="presOf" srcId="{2C2F12FB-DD8D-4C06-8E05-87A7066359ED}" destId="{05540F90-FAB2-4DBA-BCE3-D702BDBA57F5}" srcOrd="1" destOrd="0" presId="urn:microsoft.com/office/officeart/2005/8/layout/process4"/>
    <dgm:cxn modelId="{29B7F360-97C5-4934-A337-FDF88A2EE94F}" srcId="{B564C014-1860-469C-AFA0-E4F38BD1C730}" destId="{17AFCAEF-B5E2-4997-8A9F-5A8235BB2EB6}" srcOrd="0" destOrd="0" parTransId="{BBA20C1F-2306-407B-B920-2A1AF2B6A9CF}" sibTransId="{80177343-E67D-48A6-8D52-35709E2C0514}"/>
    <dgm:cxn modelId="{D88FB4AB-5147-4BF4-9A32-37E3261B606D}" srcId="{F692C5DB-98BE-44EE-9BE6-B96AD06532FE}" destId="{07AA61FF-2BD1-4A7D-8D13-C803C564DE32}" srcOrd="0" destOrd="0" parTransId="{FA44501B-C9BA-41A4-B54E-3EE7396E3D85}" sibTransId="{219B1E69-7744-42F0-9468-FFB07C4DB531}"/>
    <dgm:cxn modelId="{784A82CC-4ED4-4B34-A61C-04D1AAC4FAC8}" srcId="{B0CF435C-F4F6-4B8B-A3E9-D721A07FC468}" destId="{2C2F12FB-DD8D-4C06-8E05-87A7066359ED}" srcOrd="1" destOrd="0" parTransId="{9C35FD02-6C9E-4065-AED8-2B494552E412}" sibTransId="{E77DD1B2-4D2F-45F9-823E-F712183C4310}"/>
    <dgm:cxn modelId="{DBF0793F-EA19-4E13-8DA2-3054B3F6431D}" type="presOf" srcId="{0C87ECCB-4B73-45AF-9D86-FDA8E25187C1}" destId="{3DBD5059-160B-4BD4-BD6F-C6113C344E97}" srcOrd="0" destOrd="0" presId="urn:microsoft.com/office/officeart/2005/8/layout/process4"/>
    <dgm:cxn modelId="{9253C4B3-B238-4184-A88A-2E691E2C87C7}" type="presOf" srcId="{B564C014-1860-469C-AFA0-E4F38BD1C730}" destId="{B27A3CD8-CDE2-4FDD-A7C3-9984E35D911E}" srcOrd="0" destOrd="0" presId="urn:microsoft.com/office/officeart/2005/8/layout/process4"/>
    <dgm:cxn modelId="{88F87FA8-B082-4365-8D66-E72207C9425D}" type="presOf" srcId="{F692C5DB-98BE-44EE-9BE6-B96AD06532FE}" destId="{B8B2D5ED-125C-429C-A4EB-92BF0B3E8A84}" srcOrd="0" destOrd="0" presId="urn:microsoft.com/office/officeart/2005/8/layout/process4"/>
    <dgm:cxn modelId="{E077596B-F0E5-406B-8EFF-A005135C4527}" srcId="{B0CF435C-F4F6-4B8B-A3E9-D721A07FC468}" destId="{B564C014-1860-469C-AFA0-E4F38BD1C730}" srcOrd="2" destOrd="0" parTransId="{9D54CEFE-DB7E-4BB5-81FE-9F9DC35E67B5}" sibTransId="{1F04F503-4FFD-478C-81D1-660739DF3C30}"/>
    <dgm:cxn modelId="{2848F1EB-CAF3-4267-A12B-302E081096DD}" type="presOf" srcId="{07AA61FF-2BD1-4A7D-8D13-C803C564DE32}" destId="{0CB62DEA-1FB5-422E-9AD1-375D022FF682}" srcOrd="0" destOrd="0" presId="urn:microsoft.com/office/officeart/2005/8/layout/process4"/>
    <dgm:cxn modelId="{52A9278C-9791-47C3-895A-864FB3451CA5}" type="presOf" srcId="{FBC25BC2-B76E-435C-B1CA-4258B0D1BEA8}" destId="{975FFD66-C941-4371-A7F5-D629AA10D20A}" srcOrd="0" destOrd="0" presId="urn:microsoft.com/office/officeart/2005/8/layout/process4"/>
    <dgm:cxn modelId="{E141D4DA-8291-461E-9530-6808B4ED474A}" type="presOf" srcId="{FBF65E77-7835-40E8-904E-257E0B589108}" destId="{7FB7BC26-7EF7-407B-B012-73F9A9DABD11}" srcOrd="0" destOrd="0" presId="urn:microsoft.com/office/officeart/2005/8/layout/process4"/>
    <dgm:cxn modelId="{E025774D-10B6-457F-A340-3F90C8FDDA39}" type="presOf" srcId="{17AFCAEF-B5E2-4997-8A9F-5A8235BB2EB6}" destId="{750B0A3F-94F5-42B2-B90B-4EC2C9AA3AA6}" srcOrd="0" destOrd="0" presId="urn:microsoft.com/office/officeart/2005/8/layout/process4"/>
    <dgm:cxn modelId="{3C5B1BAD-D2A8-4FA7-969E-11E13B865589}" type="presParOf" srcId="{5BD1E1B1-51DD-46B8-AB22-BF95932496AE}" destId="{970A08F3-87EC-40ED-A278-697B180E0F9C}" srcOrd="0" destOrd="0" presId="urn:microsoft.com/office/officeart/2005/8/layout/process4"/>
    <dgm:cxn modelId="{86587F17-B305-4591-ADE9-3C466C6400D9}" type="presParOf" srcId="{970A08F3-87EC-40ED-A278-697B180E0F9C}" destId="{B27A3CD8-CDE2-4FDD-A7C3-9984E35D911E}" srcOrd="0" destOrd="0" presId="urn:microsoft.com/office/officeart/2005/8/layout/process4"/>
    <dgm:cxn modelId="{E71B6C26-14F5-417C-A3FC-18CC0697E49A}" type="presParOf" srcId="{970A08F3-87EC-40ED-A278-697B180E0F9C}" destId="{B5E55211-E8D3-4491-A902-8DADB62DC75E}" srcOrd="1" destOrd="0" presId="urn:microsoft.com/office/officeart/2005/8/layout/process4"/>
    <dgm:cxn modelId="{529CA2AD-E8EF-4AEF-91C8-31B9462C9669}" type="presParOf" srcId="{970A08F3-87EC-40ED-A278-697B180E0F9C}" destId="{A472029D-E9DB-414E-84CD-41CBE57C222A}" srcOrd="2" destOrd="0" presId="urn:microsoft.com/office/officeart/2005/8/layout/process4"/>
    <dgm:cxn modelId="{60ED7DCB-6605-4F9A-B461-76D37A97C5E0}" type="presParOf" srcId="{A472029D-E9DB-414E-84CD-41CBE57C222A}" destId="{750B0A3F-94F5-42B2-B90B-4EC2C9AA3AA6}" srcOrd="0" destOrd="0" presId="urn:microsoft.com/office/officeart/2005/8/layout/process4"/>
    <dgm:cxn modelId="{3A5BE651-0BFD-4088-9B25-321ED404EA52}" type="presParOf" srcId="{A472029D-E9DB-414E-84CD-41CBE57C222A}" destId="{46299347-C858-41DD-ACC2-14E5D0E823EA}" srcOrd="1" destOrd="0" presId="urn:microsoft.com/office/officeart/2005/8/layout/process4"/>
    <dgm:cxn modelId="{803DEA21-8258-4BE5-A565-680B35E72460}" type="presParOf" srcId="{A472029D-E9DB-414E-84CD-41CBE57C222A}" destId="{7FB7BC26-7EF7-407B-B012-73F9A9DABD11}" srcOrd="2" destOrd="0" presId="urn:microsoft.com/office/officeart/2005/8/layout/process4"/>
    <dgm:cxn modelId="{5AC17BE5-5B7A-445D-BEDD-651695A599D4}" type="presParOf" srcId="{5BD1E1B1-51DD-46B8-AB22-BF95932496AE}" destId="{F87B1860-3A3A-4707-9510-FBE08A9D7BAE}" srcOrd="1" destOrd="0" presId="urn:microsoft.com/office/officeart/2005/8/layout/process4"/>
    <dgm:cxn modelId="{A50DE561-B24C-4F70-9719-4F1C6B5FDDE8}" type="presParOf" srcId="{5BD1E1B1-51DD-46B8-AB22-BF95932496AE}" destId="{364C4944-E954-42E2-94DE-826BB28E6217}" srcOrd="2" destOrd="0" presId="urn:microsoft.com/office/officeart/2005/8/layout/process4"/>
    <dgm:cxn modelId="{8DC90095-2280-46CF-B193-B1CBE978CB3D}" type="presParOf" srcId="{364C4944-E954-42E2-94DE-826BB28E6217}" destId="{FE42CEC2-287F-4FF5-9635-0F3A26EC1DA7}" srcOrd="0" destOrd="0" presId="urn:microsoft.com/office/officeart/2005/8/layout/process4"/>
    <dgm:cxn modelId="{D5A9E8DA-9616-4399-B13F-81BDED15FD5E}" type="presParOf" srcId="{364C4944-E954-42E2-94DE-826BB28E6217}" destId="{05540F90-FAB2-4DBA-BCE3-D702BDBA57F5}" srcOrd="1" destOrd="0" presId="urn:microsoft.com/office/officeart/2005/8/layout/process4"/>
    <dgm:cxn modelId="{76117E2F-6D93-405A-B2CA-DBA4121B4ABE}" type="presParOf" srcId="{364C4944-E954-42E2-94DE-826BB28E6217}" destId="{A7F36654-4E78-4453-AB30-CE58AFFCEEB8}" srcOrd="2" destOrd="0" presId="urn:microsoft.com/office/officeart/2005/8/layout/process4"/>
    <dgm:cxn modelId="{BF3BD004-1876-4780-B68D-278B569B18C4}" type="presParOf" srcId="{A7F36654-4E78-4453-AB30-CE58AFFCEEB8}" destId="{9D23F04C-99B1-43C7-819D-8CFAF282C9EB}" srcOrd="0" destOrd="0" presId="urn:microsoft.com/office/officeart/2005/8/layout/process4"/>
    <dgm:cxn modelId="{DA0D1F34-CE3C-488E-AEC4-408DAB29E6F7}" type="presParOf" srcId="{A7F36654-4E78-4453-AB30-CE58AFFCEEB8}" destId="{0FCABBBF-C85D-4717-805A-AF9E1B8A1C4F}" srcOrd="1" destOrd="0" presId="urn:microsoft.com/office/officeart/2005/8/layout/process4"/>
    <dgm:cxn modelId="{3A35323A-B210-48D8-A4A2-FFB6C2C9CD28}" type="presParOf" srcId="{A7F36654-4E78-4453-AB30-CE58AFFCEEB8}" destId="{975FFD66-C941-4371-A7F5-D629AA10D20A}" srcOrd="2" destOrd="0" presId="urn:microsoft.com/office/officeart/2005/8/layout/process4"/>
    <dgm:cxn modelId="{D5AADAE9-8DC6-47B5-8A54-22C3A182A933}" type="presParOf" srcId="{5BD1E1B1-51DD-46B8-AB22-BF95932496AE}" destId="{83C6D15C-3764-47EB-88F0-2A4109014E56}" srcOrd="3" destOrd="0" presId="urn:microsoft.com/office/officeart/2005/8/layout/process4"/>
    <dgm:cxn modelId="{96A36A61-786A-42FF-967F-83B3B94E0DE7}" type="presParOf" srcId="{5BD1E1B1-51DD-46B8-AB22-BF95932496AE}" destId="{062601FA-5C78-4108-87DD-BD60F86601E9}" srcOrd="4" destOrd="0" presId="urn:microsoft.com/office/officeart/2005/8/layout/process4"/>
    <dgm:cxn modelId="{192603C6-9E0A-44EB-9F58-25CE4C12D29E}" type="presParOf" srcId="{062601FA-5C78-4108-87DD-BD60F86601E9}" destId="{B8B2D5ED-125C-429C-A4EB-92BF0B3E8A84}" srcOrd="0" destOrd="0" presId="urn:microsoft.com/office/officeart/2005/8/layout/process4"/>
    <dgm:cxn modelId="{0DA4FD27-79D8-498D-895D-24BDD7956874}" type="presParOf" srcId="{062601FA-5C78-4108-87DD-BD60F86601E9}" destId="{24EF7399-51E0-42FA-8E94-2A6F198F90A0}" srcOrd="1" destOrd="0" presId="urn:microsoft.com/office/officeart/2005/8/layout/process4"/>
    <dgm:cxn modelId="{9D6CC815-14F8-44BC-80CD-668C596869B5}" type="presParOf" srcId="{062601FA-5C78-4108-87DD-BD60F86601E9}" destId="{10822643-A772-4F54-8698-4D9B5C0B0693}" srcOrd="2" destOrd="0" presId="urn:microsoft.com/office/officeart/2005/8/layout/process4"/>
    <dgm:cxn modelId="{BA47DF4F-633D-42AB-AF87-6710439CD4E6}" type="presParOf" srcId="{10822643-A772-4F54-8698-4D9B5C0B0693}" destId="{0CB62DEA-1FB5-422E-9AD1-375D022FF682}" srcOrd="0" destOrd="0" presId="urn:microsoft.com/office/officeart/2005/8/layout/process4"/>
    <dgm:cxn modelId="{54AD056B-369F-44D4-82B7-F94B1AD144DC}" type="presParOf" srcId="{10822643-A772-4F54-8698-4D9B5C0B0693}" destId="{3DBD5059-160B-4BD4-BD6F-C6113C344E97}" srcOrd="1" destOrd="0" presId="urn:microsoft.com/office/officeart/2005/8/layout/process4"/>
    <dgm:cxn modelId="{4244288A-9247-4AB6-9A3B-8DDEDD08B92A}" type="presParOf" srcId="{10822643-A772-4F54-8698-4D9B5C0B0693}" destId="{395C0749-A755-457D-8B53-1CF28631D73C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2270B31-7B95-49CA-B966-146B3CD1B5F6}" type="doc">
      <dgm:prSet loTypeId="urn:microsoft.com/office/officeart/2005/8/layout/cycle8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8BC168E-4DA7-41F2-AF25-E11B78337A4D}">
      <dgm:prSet phldrT="[Текст]" custT="1"/>
      <dgm:spPr/>
      <dgm:t>
        <a:bodyPr/>
        <a:lstStyle/>
        <a:p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Образова-ние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2A9CE0-534A-4005-A687-1E2350416FBA}" type="parTrans" cxnId="{6DEAA40F-3172-4AFE-95A2-4935AA2E055C}">
      <dgm:prSet/>
      <dgm:spPr/>
      <dgm:t>
        <a:bodyPr/>
        <a:lstStyle/>
        <a:p>
          <a:endParaRPr lang="ru-RU"/>
        </a:p>
      </dgm:t>
    </dgm:pt>
    <dgm:pt modelId="{D56E0492-685B-4DAF-8E1A-2BD057DE8D21}" type="sibTrans" cxnId="{6DEAA40F-3172-4AFE-95A2-4935AA2E055C}">
      <dgm:prSet/>
      <dgm:spPr/>
      <dgm:t>
        <a:bodyPr/>
        <a:lstStyle/>
        <a:p>
          <a:endParaRPr lang="ru-RU"/>
        </a:p>
      </dgm:t>
    </dgm:pt>
    <dgm:pt modelId="{CECD8DF5-70B6-4764-912F-C2F837A4F2F4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Культура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207DE7-E39F-4F1C-80F7-44827203CE90}" type="parTrans" cxnId="{556B776D-F826-4FFD-9C81-9B175A72285D}">
      <dgm:prSet/>
      <dgm:spPr/>
      <dgm:t>
        <a:bodyPr/>
        <a:lstStyle/>
        <a:p>
          <a:endParaRPr lang="ru-RU"/>
        </a:p>
      </dgm:t>
    </dgm:pt>
    <dgm:pt modelId="{1C09ED6C-A435-4C85-AF13-066150870B74}" type="sibTrans" cxnId="{556B776D-F826-4FFD-9C81-9B175A72285D}">
      <dgm:prSet/>
      <dgm:spPr/>
      <dgm:t>
        <a:bodyPr/>
        <a:lstStyle/>
        <a:p>
          <a:endParaRPr lang="ru-RU"/>
        </a:p>
      </dgm:t>
    </dgm:pt>
    <dgm:pt modelId="{1A2BA95B-4298-4325-83CC-7A78761C989E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Спорт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585EAA-9E58-46B5-B004-A742B1005CC6}" type="parTrans" cxnId="{D96A1E9B-F64E-4EEE-BF7A-A62DF674851E}">
      <dgm:prSet/>
      <dgm:spPr/>
      <dgm:t>
        <a:bodyPr/>
        <a:lstStyle/>
        <a:p>
          <a:endParaRPr lang="ru-RU"/>
        </a:p>
      </dgm:t>
    </dgm:pt>
    <dgm:pt modelId="{6BF4578E-D4D7-442C-B0E6-7B5B32278122}" type="sibTrans" cxnId="{D96A1E9B-F64E-4EEE-BF7A-A62DF674851E}">
      <dgm:prSet/>
      <dgm:spPr/>
      <dgm:t>
        <a:bodyPr/>
        <a:lstStyle/>
        <a:p>
          <a:endParaRPr lang="ru-RU"/>
        </a:p>
      </dgm:t>
    </dgm:pt>
    <dgm:pt modelId="{AB7C0824-E82F-457F-B6A8-462227AD0233}">
      <dgm:prSet phldrT="[Текст]" custT="1"/>
      <dgm:spPr/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Здравоохранение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A8397B-24AE-423C-96FB-DC801A6264C2}" type="parTrans" cxnId="{69A46E86-DCB6-45FC-82EA-6243FBB359AB}">
      <dgm:prSet/>
      <dgm:spPr/>
      <dgm:t>
        <a:bodyPr/>
        <a:lstStyle/>
        <a:p>
          <a:endParaRPr lang="ru-RU"/>
        </a:p>
      </dgm:t>
    </dgm:pt>
    <dgm:pt modelId="{A099378C-6D86-4EBF-9076-7B6AFE039BEE}" type="sibTrans" cxnId="{69A46E86-DCB6-45FC-82EA-6243FBB359AB}">
      <dgm:prSet/>
      <dgm:spPr/>
      <dgm:t>
        <a:bodyPr/>
        <a:lstStyle/>
        <a:p>
          <a:endParaRPr lang="ru-RU"/>
        </a:p>
      </dgm:t>
    </dgm:pt>
    <dgm:pt modelId="{7D2BC67D-7D43-496D-8C6B-5EFE0C66D455}" type="pres">
      <dgm:prSet presAssocID="{52270B31-7B95-49CA-B966-146B3CD1B5F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01073B-DC01-4F82-88B2-4310D5272E84}" type="pres">
      <dgm:prSet presAssocID="{52270B31-7B95-49CA-B966-146B3CD1B5F6}" presName="wedge1" presStyleLbl="node1" presStyleIdx="0" presStyleCnt="4"/>
      <dgm:spPr/>
      <dgm:t>
        <a:bodyPr/>
        <a:lstStyle/>
        <a:p>
          <a:endParaRPr lang="ru-RU"/>
        </a:p>
      </dgm:t>
    </dgm:pt>
    <dgm:pt modelId="{7044296B-F718-4185-B585-BA3A7652854D}" type="pres">
      <dgm:prSet presAssocID="{52270B31-7B95-49CA-B966-146B3CD1B5F6}" presName="dummy1a" presStyleCnt="0"/>
      <dgm:spPr/>
    </dgm:pt>
    <dgm:pt modelId="{C923F7E1-5D3D-482D-84A2-ABFC88F5DE3C}" type="pres">
      <dgm:prSet presAssocID="{52270B31-7B95-49CA-B966-146B3CD1B5F6}" presName="dummy1b" presStyleCnt="0"/>
      <dgm:spPr/>
    </dgm:pt>
    <dgm:pt modelId="{13958756-1AFB-44AE-86B3-43C16047AC20}" type="pres">
      <dgm:prSet presAssocID="{52270B31-7B95-49CA-B966-146B3CD1B5F6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8367E-D80B-449D-AED6-F94BD611E1A8}" type="pres">
      <dgm:prSet presAssocID="{52270B31-7B95-49CA-B966-146B3CD1B5F6}" presName="wedge2" presStyleLbl="node1" presStyleIdx="1" presStyleCnt="4"/>
      <dgm:spPr/>
      <dgm:t>
        <a:bodyPr/>
        <a:lstStyle/>
        <a:p>
          <a:endParaRPr lang="ru-RU"/>
        </a:p>
      </dgm:t>
    </dgm:pt>
    <dgm:pt modelId="{56A9D4C2-943D-44E4-8235-7C6873D89A60}" type="pres">
      <dgm:prSet presAssocID="{52270B31-7B95-49CA-B966-146B3CD1B5F6}" presName="dummy2a" presStyleCnt="0"/>
      <dgm:spPr/>
    </dgm:pt>
    <dgm:pt modelId="{089442F0-3D6A-4449-8C8D-ED3EBCCDC92A}" type="pres">
      <dgm:prSet presAssocID="{52270B31-7B95-49CA-B966-146B3CD1B5F6}" presName="dummy2b" presStyleCnt="0"/>
      <dgm:spPr/>
    </dgm:pt>
    <dgm:pt modelId="{DF225A8A-46A3-4EEA-BC23-E01D8BC174C8}" type="pres">
      <dgm:prSet presAssocID="{52270B31-7B95-49CA-B966-146B3CD1B5F6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9B7B9D-F653-45F0-93D5-C51F55BF3F0F}" type="pres">
      <dgm:prSet presAssocID="{52270B31-7B95-49CA-B966-146B3CD1B5F6}" presName="wedge3" presStyleLbl="node1" presStyleIdx="2" presStyleCnt="4"/>
      <dgm:spPr/>
      <dgm:t>
        <a:bodyPr/>
        <a:lstStyle/>
        <a:p>
          <a:endParaRPr lang="ru-RU"/>
        </a:p>
      </dgm:t>
    </dgm:pt>
    <dgm:pt modelId="{789B9B69-648F-4D11-9E4B-96D22C6E06F2}" type="pres">
      <dgm:prSet presAssocID="{52270B31-7B95-49CA-B966-146B3CD1B5F6}" presName="dummy3a" presStyleCnt="0"/>
      <dgm:spPr/>
    </dgm:pt>
    <dgm:pt modelId="{25CCCB4A-68CB-4B2D-840F-6579D9422A8C}" type="pres">
      <dgm:prSet presAssocID="{52270B31-7B95-49CA-B966-146B3CD1B5F6}" presName="dummy3b" presStyleCnt="0"/>
      <dgm:spPr/>
    </dgm:pt>
    <dgm:pt modelId="{97D871E3-DA81-4ABE-8262-41980BDDEDE8}" type="pres">
      <dgm:prSet presAssocID="{52270B31-7B95-49CA-B966-146B3CD1B5F6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20B845-8F28-4E3B-840A-E60F70C6BDBC}" type="pres">
      <dgm:prSet presAssocID="{52270B31-7B95-49CA-B966-146B3CD1B5F6}" presName="wedge4" presStyleLbl="node1" presStyleIdx="3" presStyleCnt="4"/>
      <dgm:spPr/>
      <dgm:t>
        <a:bodyPr/>
        <a:lstStyle/>
        <a:p>
          <a:endParaRPr lang="ru-RU"/>
        </a:p>
      </dgm:t>
    </dgm:pt>
    <dgm:pt modelId="{F4C6B2BD-9117-40F7-8D45-0DEA6B01251C}" type="pres">
      <dgm:prSet presAssocID="{52270B31-7B95-49CA-B966-146B3CD1B5F6}" presName="dummy4a" presStyleCnt="0"/>
      <dgm:spPr/>
    </dgm:pt>
    <dgm:pt modelId="{E98CE624-1ECD-4C30-B84D-6B99CFB4FA12}" type="pres">
      <dgm:prSet presAssocID="{52270B31-7B95-49CA-B966-146B3CD1B5F6}" presName="dummy4b" presStyleCnt="0"/>
      <dgm:spPr/>
    </dgm:pt>
    <dgm:pt modelId="{1731C15C-3604-4D4F-A179-C19BF54346BE}" type="pres">
      <dgm:prSet presAssocID="{52270B31-7B95-49CA-B966-146B3CD1B5F6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1862D-425C-4D09-9FFE-1C4983EEF0E7}" type="pres">
      <dgm:prSet presAssocID="{D56E0492-685B-4DAF-8E1A-2BD057DE8D21}" presName="arrowWedge1" presStyleLbl="fgSibTrans2D1" presStyleIdx="0" presStyleCnt="4"/>
      <dgm:spPr/>
    </dgm:pt>
    <dgm:pt modelId="{71655FF5-58C6-43CD-8F76-CADD1F621AFD}" type="pres">
      <dgm:prSet presAssocID="{1C09ED6C-A435-4C85-AF13-066150870B74}" presName="arrowWedge2" presStyleLbl="fgSibTrans2D1" presStyleIdx="1" presStyleCnt="4"/>
      <dgm:spPr/>
    </dgm:pt>
    <dgm:pt modelId="{51C2EDB8-9343-463E-B977-F7C3491EA22B}" type="pres">
      <dgm:prSet presAssocID="{6BF4578E-D4D7-442C-B0E6-7B5B32278122}" presName="arrowWedge3" presStyleLbl="fgSibTrans2D1" presStyleIdx="2" presStyleCnt="4"/>
      <dgm:spPr/>
    </dgm:pt>
    <dgm:pt modelId="{90F34D9C-C281-4B51-870E-579AC11054CC}" type="pres">
      <dgm:prSet presAssocID="{A099378C-6D86-4EBF-9076-7B6AFE039BEE}" presName="arrowWedge4" presStyleLbl="fgSibTrans2D1" presStyleIdx="3" presStyleCnt="4"/>
      <dgm:spPr/>
    </dgm:pt>
  </dgm:ptLst>
  <dgm:cxnLst>
    <dgm:cxn modelId="{556B776D-F826-4FFD-9C81-9B175A72285D}" srcId="{52270B31-7B95-49CA-B966-146B3CD1B5F6}" destId="{CECD8DF5-70B6-4764-912F-C2F837A4F2F4}" srcOrd="1" destOrd="0" parTransId="{10207DE7-E39F-4F1C-80F7-44827203CE90}" sibTransId="{1C09ED6C-A435-4C85-AF13-066150870B74}"/>
    <dgm:cxn modelId="{CF82EF73-8401-4520-8297-982ADC1A6EDF}" type="presOf" srcId="{CECD8DF5-70B6-4764-912F-C2F837A4F2F4}" destId="{DF225A8A-46A3-4EEA-BC23-E01D8BC174C8}" srcOrd="1" destOrd="0" presId="urn:microsoft.com/office/officeart/2005/8/layout/cycle8"/>
    <dgm:cxn modelId="{6DEAA40F-3172-4AFE-95A2-4935AA2E055C}" srcId="{52270B31-7B95-49CA-B966-146B3CD1B5F6}" destId="{C8BC168E-4DA7-41F2-AF25-E11B78337A4D}" srcOrd="0" destOrd="0" parTransId="{A32A9CE0-534A-4005-A687-1E2350416FBA}" sibTransId="{D56E0492-685B-4DAF-8E1A-2BD057DE8D21}"/>
    <dgm:cxn modelId="{FA17EE4B-855C-4B7A-9062-10ED0D5DC80B}" type="presOf" srcId="{C8BC168E-4DA7-41F2-AF25-E11B78337A4D}" destId="{D501073B-DC01-4F82-88B2-4310D5272E84}" srcOrd="0" destOrd="0" presId="urn:microsoft.com/office/officeart/2005/8/layout/cycle8"/>
    <dgm:cxn modelId="{005962C7-7DEA-4A1B-A97C-A9C321B613E1}" type="presOf" srcId="{C8BC168E-4DA7-41F2-AF25-E11B78337A4D}" destId="{13958756-1AFB-44AE-86B3-43C16047AC20}" srcOrd="1" destOrd="0" presId="urn:microsoft.com/office/officeart/2005/8/layout/cycle8"/>
    <dgm:cxn modelId="{A0E039AD-242D-4283-A08F-CBDFE446DC38}" type="presOf" srcId="{AB7C0824-E82F-457F-B6A8-462227AD0233}" destId="{1731C15C-3604-4D4F-A179-C19BF54346BE}" srcOrd="1" destOrd="0" presId="urn:microsoft.com/office/officeart/2005/8/layout/cycle8"/>
    <dgm:cxn modelId="{45322235-2BA5-439D-84EB-E1AFF846AAD2}" type="presOf" srcId="{1A2BA95B-4298-4325-83CC-7A78761C989E}" destId="{399B7B9D-F653-45F0-93D5-C51F55BF3F0F}" srcOrd="0" destOrd="0" presId="urn:microsoft.com/office/officeart/2005/8/layout/cycle8"/>
    <dgm:cxn modelId="{5D1ABDB6-C82B-49C9-B2DD-67D09F3DC6F3}" type="presOf" srcId="{CECD8DF5-70B6-4764-912F-C2F837A4F2F4}" destId="{A6D8367E-D80B-449D-AED6-F94BD611E1A8}" srcOrd="0" destOrd="0" presId="urn:microsoft.com/office/officeart/2005/8/layout/cycle8"/>
    <dgm:cxn modelId="{024A7670-F222-4A5A-8815-E2E82D84688E}" type="presOf" srcId="{AB7C0824-E82F-457F-B6A8-462227AD0233}" destId="{2220B845-8F28-4E3B-840A-E60F70C6BDBC}" srcOrd="0" destOrd="0" presId="urn:microsoft.com/office/officeart/2005/8/layout/cycle8"/>
    <dgm:cxn modelId="{D96A1E9B-F64E-4EEE-BF7A-A62DF674851E}" srcId="{52270B31-7B95-49CA-B966-146B3CD1B5F6}" destId="{1A2BA95B-4298-4325-83CC-7A78761C989E}" srcOrd="2" destOrd="0" parTransId="{15585EAA-9E58-46B5-B004-A742B1005CC6}" sibTransId="{6BF4578E-D4D7-442C-B0E6-7B5B32278122}"/>
    <dgm:cxn modelId="{69A46E86-DCB6-45FC-82EA-6243FBB359AB}" srcId="{52270B31-7B95-49CA-B966-146B3CD1B5F6}" destId="{AB7C0824-E82F-457F-B6A8-462227AD0233}" srcOrd="3" destOrd="0" parTransId="{DEA8397B-24AE-423C-96FB-DC801A6264C2}" sibTransId="{A099378C-6D86-4EBF-9076-7B6AFE039BEE}"/>
    <dgm:cxn modelId="{58EC3F84-FE22-48EB-85A8-D5B2C90D4909}" type="presOf" srcId="{52270B31-7B95-49CA-B966-146B3CD1B5F6}" destId="{7D2BC67D-7D43-496D-8C6B-5EFE0C66D455}" srcOrd="0" destOrd="0" presId="urn:microsoft.com/office/officeart/2005/8/layout/cycle8"/>
    <dgm:cxn modelId="{7ADAED8C-607A-4AB1-A97D-FFCD1DA882CD}" type="presOf" srcId="{1A2BA95B-4298-4325-83CC-7A78761C989E}" destId="{97D871E3-DA81-4ABE-8262-41980BDDEDE8}" srcOrd="1" destOrd="0" presId="urn:microsoft.com/office/officeart/2005/8/layout/cycle8"/>
    <dgm:cxn modelId="{0CD5189A-B88D-42E1-AA40-CE9B47D0E5B1}" type="presParOf" srcId="{7D2BC67D-7D43-496D-8C6B-5EFE0C66D455}" destId="{D501073B-DC01-4F82-88B2-4310D5272E84}" srcOrd="0" destOrd="0" presId="urn:microsoft.com/office/officeart/2005/8/layout/cycle8"/>
    <dgm:cxn modelId="{2598E75D-62DB-4CFD-AA7D-4320CF74DE21}" type="presParOf" srcId="{7D2BC67D-7D43-496D-8C6B-5EFE0C66D455}" destId="{7044296B-F718-4185-B585-BA3A7652854D}" srcOrd="1" destOrd="0" presId="urn:microsoft.com/office/officeart/2005/8/layout/cycle8"/>
    <dgm:cxn modelId="{49E1FCE0-C848-47AF-9007-54DFEFCB1667}" type="presParOf" srcId="{7D2BC67D-7D43-496D-8C6B-5EFE0C66D455}" destId="{C923F7E1-5D3D-482D-84A2-ABFC88F5DE3C}" srcOrd="2" destOrd="0" presId="urn:microsoft.com/office/officeart/2005/8/layout/cycle8"/>
    <dgm:cxn modelId="{95278228-120E-473C-B74A-C3C3C5AFD631}" type="presParOf" srcId="{7D2BC67D-7D43-496D-8C6B-5EFE0C66D455}" destId="{13958756-1AFB-44AE-86B3-43C16047AC20}" srcOrd="3" destOrd="0" presId="urn:microsoft.com/office/officeart/2005/8/layout/cycle8"/>
    <dgm:cxn modelId="{CA60C918-3E20-40FA-9B55-0601750B8597}" type="presParOf" srcId="{7D2BC67D-7D43-496D-8C6B-5EFE0C66D455}" destId="{A6D8367E-D80B-449D-AED6-F94BD611E1A8}" srcOrd="4" destOrd="0" presId="urn:microsoft.com/office/officeart/2005/8/layout/cycle8"/>
    <dgm:cxn modelId="{061B49A7-FD53-428E-AC0D-F65FD7496460}" type="presParOf" srcId="{7D2BC67D-7D43-496D-8C6B-5EFE0C66D455}" destId="{56A9D4C2-943D-44E4-8235-7C6873D89A60}" srcOrd="5" destOrd="0" presId="urn:microsoft.com/office/officeart/2005/8/layout/cycle8"/>
    <dgm:cxn modelId="{54CCD359-84E5-4422-B988-48B4F00236F5}" type="presParOf" srcId="{7D2BC67D-7D43-496D-8C6B-5EFE0C66D455}" destId="{089442F0-3D6A-4449-8C8D-ED3EBCCDC92A}" srcOrd="6" destOrd="0" presId="urn:microsoft.com/office/officeart/2005/8/layout/cycle8"/>
    <dgm:cxn modelId="{A300B385-9ADD-4461-B4EE-32461B9365B6}" type="presParOf" srcId="{7D2BC67D-7D43-496D-8C6B-5EFE0C66D455}" destId="{DF225A8A-46A3-4EEA-BC23-E01D8BC174C8}" srcOrd="7" destOrd="0" presId="urn:microsoft.com/office/officeart/2005/8/layout/cycle8"/>
    <dgm:cxn modelId="{3DD1F6CE-32F6-4012-82E6-E7BE821EF1B6}" type="presParOf" srcId="{7D2BC67D-7D43-496D-8C6B-5EFE0C66D455}" destId="{399B7B9D-F653-45F0-93D5-C51F55BF3F0F}" srcOrd="8" destOrd="0" presId="urn:microsoft.com/office/officeart/2005/8/layout/cycle8"/>
    <dgm:cxn modelId="{F87F9D22-6DD8-49EF-9954-807499651798}" type="presParOf" srcId="{7D2BC67D-7D43-496D-8C6B-5EFE0C66D455}" destId="{789B9B69-648F-4D11-9E4B-96D22C6E06F2}" srcOrd="9" destOrd="0" presId="urn:microsoft.com/office/officeart/2005/8/layout/cycle8"/>
    <dgm:cxn modelId="{641834C2-3968-4679-B399-B24F9F191E2E}" type="presParOf" srcId="{7D2BC67D-7D43-496D-8C6B-5EFE0C66D455}" destId="{25CCCB4A-68CB-4B2D-840F-6579D9422A8C}" srcOrd="10" destOrd="0" presId="urn:microsoft.com/office/officeart/2005/8/layout/cycle8"/>
    <dgm:cxn modelId="{6608A46C-84C2-4256-AB2B-BE521236004B}" type="presParOf" srcId="{7D2BC67D-7D43-496D-8C6B-5EFE0C66D455}" destId="{97D871E3-DA81-4ABE-8262-41980BDDEDE8}" srcOrd="11" destOrd="0" presId="urn:microsoft.com/office/officeart/2005/8/layout/cycle8"/>
    <dgm:cxn modelId="{490177AA-935B-4FB0-A855-A76D8F469944}" type="presParOf" srcId="{7D2BC67D-7D43-496D-8C6B-5EFE0C66D455}" destId="{2220B845-8F28-4E3B-840A-E60F70C6BDBC}" srcOrd="12" destOrd="0" presId="urn:microsoft.com/office/officeart/2005/8/layout/cycle8"/>
    <dgm:cxn modelId="{825EA29A-A8C7-4F1E-836D-56FA9900974A}" type="presParOf" srcId="{7D2BC67D-7D43-496D-8C6B-5EFE0C66D455}" destId="{F4C6B2BD-9117-40F7-8D45-0DEA6B01251C}" srcOrd="13" destOrd="0" presId="urn:microsoft.com/office/officeart/2005/8/layout/cycle8"/>
    <dgm:cxn modelId="{F6A8D6B2-05B6-4CE6-8F99-B5BFDDB93B68}" type="presParOf" srcId="{7D2BC67D-7D43-496D-8C6B-5EFE0C66D455}" destId="{E98CE624-1ECD-4C30-B84D-6B99CFB4FA12}" srcOrd="14" destOrd="0" presId="urn:microsoft.com/office/officeart/2005/8/layout/cycle8"/>
    <dgm:cxn modelId="{73690C53-7D1B-44FB-8566-44374CF02410}" type="presParOf" srcId="{7D2BC67D-7D43-496D-8C6B-5EFE0C66D455}" destId="{1731C15C-3604-4D4F-A179-C19BF54346BE}" srcOrd="15" destOrd="0" presId="urn:microsoft.com/office/officeart/2005/8/layout/cycle8"/>
    <dgm:cxn modelId="{EFBBB843-F5BC-4A86-916A-5B052BB7E62A}" type="presParOf" srcId="{7D2BC67D-7D43-496D-8C6B-5EFE0C66D455}" destId="{F3F1862D-425C-4D09-9FFE-1C4983EEF0E7}" srcOrd="16" destOrd="0" presId="urn:microsoft.com/office/officeart/2005/8/layout/cycle8"/>
    <dgm:cxn modelId="{7AE8F354-8470-439B-B0B9-ED2C699407C3}" type="presParOf" srcId="{7D2BC67D-7D43-496D-8C6B-5EFE0C66D455}" destId="{71655FF5-58C6-43CD-8F76-CADD1F621AFD}" srcOrd="17" destOrd="0" presId="urn:microsoft.com/office/officeart/2005/8/layout/cycle8"/>
    <dgm:cxn modelId="{AA00FDED-979E-4F25-BDA3-75F9ECF1A414}" type="presParOf" srcId="{7D2BC67D-7D43-496D-8C6B-5EFE0C66D455}" destId="{51C2EDB8-9343-463E-B977-F7C3491EA22B}" srcOrd="18" destOrd="0" presId="urn:microsoft.com/office/officeart/2005/8/layout/cycle8"/>
    <dgm:cxn modelId="{BBE78696-B6BF-48B5-8C18-269A6FF99DA6}" type="presParOf" srcId="{7D2BC67D-7D43-496D-8C6B-5EFE0C66D455}" destId="{90F34D9C-C281-4B51-870E-579AC11054CC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979E726-1699-4FA9-AF55-5EF6F89FE27F}" type="doc">
      <dgm:prSet loTypeId="urn:microsoft.com/office/officeart/2005/8/layout/cycle8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22D8C9A-7C16-4D1D-A302-ADFC0F91710B}">
      <dgm:prSet phldrT="[Текст]"/>
      <dgm:spPr/>
      <dgm:t>
        <a:bodyPr/>
        <a:lstStyle/>
        <a:p>
          <a:r>
            <a:rPr lang="ru-RU" dirty="0" err="1" smtClean="0">
              <a:latin typeface="Arial Black" panose="020B0A04020102020204" pitchFamily="34" charset="0"/>
            </a:rPr>
            <a:t>Страхо-вание</a:t>
          </a:r>
          <a:endParaRPr lang="ru-RU" dirty="0">
            <a:latin typeface="Arial Black" panose="020B0A04020102020204" pitchFamily="34" charset="0"/>
          </a:endParaRPr>
        </a:p>
      </dgm:t>
    </dgm:pt>
    <dgm:pt modelId="{79F58891-1ACA-429F-9E92-CB2A29AFC092}" type="parTrans" cxnId="{7D2A3CE3-FAF5-4513-B17E-1DC3CD3F8AF9}">
      <dgm:prSet/>
      <dgm:spPr/>
      <dgm:t>
        <a:bodyPr/>
        <a:lstStyle/>
        <a:p>
          <a:endParaRPr lang="ru-RU"/>
        </a:p>
      </dgm:t>
    </dgm:pt>
    <dgm:pt modelId="{89E3EEA7-67AA-48C8-BC97-68B9AE6CC930}" type="sibTrans" cxnId="{7D2A3CE3-FAF5-4513-B17E-1DC3CD3F8AF9}">
      <dgm:prSet/>
      <dgm:spPr/>
      <dgm:t>
        <a:bodyPr/>
        <a:lstStyle/>
        <a:p>
          <a:endParaRPr lang="ru-RU"/>
        </a:p>
      </dgm:t>
    </dgm:pt>
    <dgm:pt modelId="{68D95E92-7956-4321-A05B-74846B5EBEF2}">
      <dgm:prSet phldrT="[Текст]"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Связь</a:t>
          </a:r>
          <a:endParaRPr lang="ru-RU" dirty="0">
            <a:latin typeface="Arial Black" panose="020B0A04020102020204" pitchFamily="34" charset="0"/>
          </a:endParaRPr>
        </a:p>
      </dgm:t>
    </dgm:pt>
    <dgm:pt modelId="{772EFF3B-1AB8-4C40-8280-DC5DA80E6839}" type="parTrans" cxnId="{9855CC82-29A5-429E-81CC-7CF4427684B7}">
      <dgm:prSet/>
      <dgm:spPr/>
      <dgm:t>
        <a:bodyPr/>
        <a:lstStyle/>
        <a:p>
          <a:endParaRPr lang="ru-RU"/>
        </a:p>
      </dgm:t>
    </dgm:pt>
    <dgm:pt modelId="{A0994FC1-6482-4C73-B94F-3B61FA5CDB57}" type="sibTrans" cxnId="{9855CC82-29A5-429E-81CC-7CF4427684B7}">
      <dgm:prSet/>
      <dgm:spPr/>
      <dgm:t>
        <a:bodyPr/>
        <a:lstStyle/>
        <a:p>
          <a:endParaRPr lang="ru-RU"/>
        </a:p>
      </dgm:t>
    </dgm:pt>
    <dgm:pt modelId="{92757029-1CA5-4BAD-96E0-8E25B315556E}">
      <dgm:prSet phldrT="[Текст]" custT="1"/>
      <dgm:spPr/>
      <dgm:t>
        <a:bodyPr/>
        <a:lstStyle/>
        <a:p>
          <a:r>
            <a:rPr lang="ru-RU" sz="2900" dirty="0" smtClean="0">
              <a:latin typeface="Arial Black" panose="020B0A04020102020204" pitchFamily="34" charset="0"/>
            </a:rPr>
            <a:t>Банки</a:t>
          </a:r>
          <a:endParaRPr lang="ru-RU" sz="2900" dirty="0">
            <a:latin typeface="Arial Black" panose="020B0A04020102020204" pitchFamily="34" charset="0"/>
          </a:endParaRPr>
        </a:p>
      </dgm:t>
    </dgm:pt>
    <dgm:pt modelId="{2F40BD33-F67E-4155-807B-C59B1F793F43}" type="parTrans" cxnId="{8E38F394-F3E1-45E5-B257-3AB488C03DF5}">
      <dgm:prSet/>
      <dgm:spPr/>
      <dgm:t>
        <a:bodyPr/>
        <a:lstStyle/>
        <a:p>
          <a:endParaRPr lang="ru-RU"/>
        </a:p>
      </dgm:t>
    </dgm:pt>
    <dgm:pt modelId="{A0A13705-A672-4935-872F-EDCDC1C277C5}" type="sibTrans" cxnId="{8E38F394-F3E1-45E5-B257-3AB488C03DF5}">
      <dgm:prSet/>
      <dgm:spPr/>
      <dgm:t>
        <a:bodyPr/>
        <a:lstStyle/>
        <a:p>
          <a:endParaRPr lang="ru-RU"/>
        </a:p>
      </dgm:t>
    </dgm:pt>
    <dgm:pt modelId="{BF8EABA1-DE65-4084-A159-A977305261AD}">
      <dgm:prSet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Органы власти</a:t>
          </a:r>
          <a:endParaRPr lang="ru-RU" dirty="0">
            <a:latin typeface="Arial Black" panose="020B0A04020102020204" pitchFamily="34" charset="0"/>
          </a:endParaRPr>
        </a:p>
      </dgm:t>
    </dgm:pt>
    <dgm:pt modelId="{E0BE0A31-431C-4357-9D2A-EC9D504B663D}" type="parTrans" cxnId="{1CC3FFEC-97F8-42A4-AC08-89416DA9A9F1}">
      <dgm:prSet/>
      <dgm:spPr/>
      <dgm:t>
        <a:bodyPr/>
        <a:lstStyle/>
        <a:p>
          <a:endParaRPr lang="ru-RU"/>
        </a:p>
      </dgm:t>
    </dgm:pt>
    <dgm:pt modelId="{D35E33F8-C740-458D-B632-60B1F58DF39B}" type="sibTrans" cxnId="{1CC3FFEC-97F8-42A4-AC08-89416DA9A9F1}">
      <dgm:prSet/>
      <dgm:spPr/>
      <dgm:t>
        <a:bodyPr/>
        <a:lstStyle/>
        <a:p>
          <a:endParaRPr lang="ru-RU"/>
        </a:p>
      </dgm:t>
    </dgm:pt>
    <dgm:pt modelId="{33B425D5-AA34-46CB-AD54-8613487576A3}" type="pres">
      <dgm:prSet presAssocID="{8979E726-1699-4FA9-AF55-5EF6F89FE27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CBFCA9-7250-422C-B31E-EE12B8F94F0D}" type="pres">
      <dgm:prSet presAssocID="{8979E726-1699-4FA9-AF55-5EF6F89FE27F}" presName="wedge1" presStyleLbl="node1" presStyleIdx="0" presStyleCnt="4"/>
      <dgm:spPr/>
      <dgm:t>
        <a:bodyPr/>
        <a:lstStyle/>
        <a:p>
          <a:endParaRPr lang="ru-RU"/>
        </a:p>
      </dgm:t>
    </dgm:pt>
    <dgm:pt modelId="{D20DCDA9-19DA-47CF-94B8-2821444354AD}" type="pres">
      <dgm:prSet presAssocID="{8979E726-1699-4FA9-AF55-5EF6F89FE27F}" presName="dummy1a" presStyleCnt="0"/>
      <dgm:spPr/>
    </dgm:pt>
    <dgm:pt modelId="{CCA8513D-71CA-49B6-A547-200DB88517A3}" type="pres">
      <dgm:prSet presAssocID="{8979E726-1699-4FA9-AF55-5EF6F89FE27F}" presName="dummy1b" presStyleCnt="0"/>
      <dgm:spPr/>
    </dgm:pt>
    <dgm:pt modelId="{23CF31E7-D2CD-4497-BF82-B0FD4756E207}" type="pres">
      <dgm:prSet presAssocID="{8979E726-1699-4FA9-AF55-5EF6F89FE27F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22689-BAFE-4E85-AFC2-7F7407AF241D}" type="pres">
      <dgm:prSet presAssocID="{8979E726-1699-4FA9-AF55-5EF6F89FE27F}" presName="wedge2" presStyleLbl="node1" presStyleIdx="1" presStyleCnt="4"/>
      <dgm:spPr/>
      <dgm:t>
        <a:bodyPr/>
        <a:lstStyle/>
        <a:p>
          <a:endParaRPr lang="ru-RU"/>
        </a:p>
      </dgm:t>
    </dgm:pt>
    <dgm:pt modelId="{9676A1DF-9CB8-4B96-A406-975B9E679A52}" type="pres">
      <dgm:prSet presAssocID="{8979E726-1699-4FA9-AF55-5EF6F89FE27F}" presName="dummy2a" presStyleCnt="0"/>
      <dgm:spPr/>
    </dgm:pt>
    <dgm:pt modelId="{268C89DA-7D15-4B1E-8E6B-988BB17772C9}" type="pres">
      <dgm:prSet presAssocID="{8979E726-1699-4FA9-AF55-5EF6F89FE27F}" presName="dummy2b" presStyleCnt="0"/>
      <dgm:spPr/>
    </dgm:pt>
    <dgm:pt modelId="{8647CD64-194E-4858-8BD3-7E1526DAFF99}" type="pres">
      <dgm:prSet presAssocID="{8979E726-1699-4FA9-AF55-5EF6F89FE27F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D8F93-4D17-45BF-92D1-57E8917BA57F}" type="pres">
      <dgm:prSet presAssocID="{8979E726-1699-4FA9-AF55-5EF6F89FE27F}" presName="wedge3" presStyleLbl="node1" presStyleIdx="2" presStyleCnt="4"/>
      <dgm:spPr/>
      <dgm:t>
        <a:bodyPr/>
        <a:lstStyle/>
        <a:p>
          <a:endParaRPr lang="ru-RU"/>
        </a:p>
      </dgm:t>
    </dgm:pt>
    <dgm:pt modelId="{28C61245-C2E7-4137-9459-680F742D7A28}" type="pres">
      <dgm:prSet presAssocID="{8979E726-1699-4FA9-AF55-5EF6F89FE27F}" presName="dummy3a" presStyleCnt="0"/>
      <dgm:spPr/>
    </dgm:pt>
    <dgm:pt modelId="{46EE8BE3-7CDB-442B-B423-880EA6344DB2}" type="pres">
      <dgm:prSet presAssocID="{8979E726-1699-4FA9-AF55-5EF6F89FE27F}" presName="dummy3b" presStyleCnt="0"/>
      <dgm:spPr/>
    </dgm:pt>
    <dgm:pt modelId="{96494937-1241-4420-AA5D-6C1734A80115}" type="pres">
      <dgm:prSet presAssocID="{8979E726-1699-4FA9-AF55-5EF6F89FE27F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73E08-B102-4FF5-8167-95D2714FCE9D}" type="pres">
      <dgm:prSet presAssocID="{8979E726-1699-4FA9-AF55-5EF6F89FE27F}" presName="wedge4" presStyleLbl="node1" presStyleIdx="3" presStyleCnt="4"/>
      <dgm:spPr/>
      <dgm:t>
        <a:bodyPr/>
        <a:lstStyle/>
        <a:p>
          <a:endParaRPr lang="ru-RU"/>
        </a:p>
      </dgm:t>
    </dgm:pt>
    <dgm:pt modelId="{97E62CFC-A487-4AA5-974D-E117F81C150A}" type="pres">
      <dgm:prSet presAssocID="{8979E726-1699-4FA9-AF55-5EF6F89FE27F}" presName="dummy4a" presStyleCnt="0"/>
      <dgm:spPr/>
    </dgm:pt>
    <dgm:pt modelId="{EDB6FB2F-E26E-415A-A5FC-6F048704E07C}" type="pres">
      <dgm:prSet presAssocID="{8979E726-1699-4FA9-AF55-5EF6F89FE27F}" presName="dummy4b" presStyleCnt="0"/>
      <dgm:spPr/>
    </dgm:pt>
    <dgm:pt modelId="{1C271C18-6E43-4149-89B6-5EC057B5912E}" type="pres">
      <dgm:prSet presAssocID="{8979E726-1699-4FA9-AF55-5EF6F89FE27F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930BCD-8FC8-4297-B57E-4F7BB78223A4}" type="pres">
      <dgm:prSet presAssocID="{89E3EEA7-67AA-48C8-BC97-68B9AE6CC930}" presName="arrowWedge1" presStyleLbl="fgSibTrans2D1" presStyleIdx="0" presStyleCnt="4"/>
      <dgm:spPr/>
    </dgm:pt>
    <dgm:pt modelId="{3864680F-A957-4729-979B-AA9AA862AB71}" type="pres">
      <dgm:prSet presAssocID="{A0994FC1-6482-4C73-B94F-3B61FA5CDB57}" presName="arrowWedge2" presStyleLbl="fgSibTrans2D1" presStyleIdx="1" presStyleCnt="4"/>
      <dgm:spPr/>
    </dgm:pt>
    <dgm:pt modelId="{C592F535-FBFB-49E8-9F9C-C64A96BAB876}" type="pres">
      <dgm:prSet presAssocID="{D35E33F8-C740-458D-B632-60B1F58DF39B}" presName="arrowWedge3" presStyleLbl="fgSibTrans2D1" presStyleIdx="2" presStyleCnt="4"/>
      <dgm:spPr/>
    </dgm:pt>
    <dgm:pt modelId="{80DA537A-34F8-4BC0-BF7A-DE63C37C357A}" type="pres">
      <dgm:prSet presAssocID="{A0A13705-A672-4935-872F-EDCDC1C277C5}" presName="arrowWedge4" presStyleLbl="fgSibTrans2D1" presStyleIdx="3" presStyleCnt="4"/>
      <dgm:spPr/>
    </dgm:pt>
  </dgm:ptLst>
  <dgm:cxnLst>
    <dgm:cxn modelId="{9855CC82-29A5-429E-81CC-7CF4427684B7}" srcId="{8979E726-1699-4FA9-AF55-5EF6F89FE27F}" destId="{68D95E92-7956-4321-A05B-74846B5EBEF2}" srcOrd="1" destOrd="0" parTransId="{772EFF3B-1AB8-4C40-8280-DC5DA80E6839}" sibTransId="{A0994FC1-6482-4C73-B94F-3B61FA5CDB57}"/>
    <dgm:cxn modelId="{1CC3FFEC-97F8-42A4-AC08-89416DA9A9F1}" srcId="{8979E726-1699-4FA9-AF55-5EF6F89FE27F}" destId="{BF8EABA1-DE65-4084-A159-A977305261AD}" srcOrd="2" destOrd="0" parTransId="{E0BE0A31-431C-4357-9D2A-EC9D504B663D}" sibTransId="{D35E33F8-C740-458D-B632-60B1F58DF39B}"/>
    <dgm:cxn modelId="{ED8A1E3B-530E-4B40-849E-1E558D689882}" type="presOf" srcId="{BF8EABA1-DE65-4084-A159-A977305261AD}" destId="{96494937-1241-4420-AA5D-6C1734A80115}" srcOrd="1" destOrd="0" presId="urn:microsoft.com/office/officeart/2005/8/layout/cycle8"/>
    <dgm:cxn modelId="{BBD678F6-74C5-4946-AA48-B61A7D2CBAEE}" type="presOf" srcId="{8979E726-1699-4FA9-AF55-5EF6F89FE27F}" destId="{33B425D5-AA34-46CB-AD54-8613487576A3}" srcOrd="0" destOrd="0" presId="urn:microsoft.com/office/officeart/2005/8/layout/cycle8"/>
    <dgm:cxn modelId="{D6B5102E-7E0D-4320-859C-7A542493C754}" type="presOf" srcId="{68D95E92-7956-4321-A05B-74846B5EBEF2}" destId="{6C122689-BAFE-4E85-AFC2-7F7407AF241D}" srcOrd="0" destOrd="0" presId="urn:microsoft.com/office/officeart/2005/8/layout/cycle8"/>
    <dgm:cxn modelId="{9561369B-0E01-4317-A8A8-F69FA616F7C2}" type="presOf" srcId="{122D8C9A-7C16-4D1D-A302-ADFC0F91710B}" destId="{23CF31E7-D2CD-4497-BF82-B0FD4756E207}" srcOrd="1" destOrd="0" presId="urn:microsoft.com/office/officeart/2005/8/layout/cycle8"/>
    <dgm:cxn modelId="{779BB615-E362-40D3-B53D-DA5F69976DE0}" type="presOf" srcId="{BF8EABA1-DE65-4084-A159-A977305261AD}" destId="{7A8D8F93-4D17-45BF-92D1-57E8917BA57F}" srcOrd="0" destOrd="0" presId="urn:microsoft.com/office/officeart/2005/8/layout/cycle8"/>
    <dgm:cxn modelId="{7C615447-AD79-410F-83B3-24DD52164F37}" type="presOf" srcId="{92757029-1CA5-4BAD-96E0-8E25B315556E}" destId="{F3773E08-B102-4FF5-8167-95D2714FCE9D}" srcOrd="0" destOrd="0" presId="urn:microsoft.com/office/officeart/2005/8/layout/cycle8"/>
    <dgm:cxn modelId="{F045F820-753D-4D55-8D15-CB01D732AB39}" type="presOf" srcId="{92757029-1CA5-4BAD-96E0-8E25B315556E}" destId="{1C271C18-6E43-4149-89B6-5EC057B5912E}" srcOrd="1" destOrd="0" presId="urn:microsoft.com/office/officeart/2005/8/layout/cycle8"/>
    <dgm:cxn modelId="{46D45A33-D152-4AD3-B431-AC03B1D2D2C5}" type="presOf" srcId="{122D8C9A-7C16-4D1D-A302-ADFC0F91710B}" destId="{CDCBFCA9-7250-422C-B31E-EE12B8F94F0D}" srcOrd="0" destOrd="0" presId="urn:microsoft.com/office/officeart/2005/8/layout/cycle8"/>
    <dgm:cxn modelId="{25784719-304E-4B2C-ADAE-7B9CE732A022}" type="presOf" srcId="{68D95E92-7956-4321-A05B-74846B5EBEF2}" destId="{8647CD64-194E-4858-8BD3-7E1526DAFF99}" srcOrd="1" destOrd="0" presId="urn:microsoft.com/office/officeart/2005/8/layout/cycle8"/>
    <dgm:cxn modelId="{8E38F394-F3E1-45E5-B257-3AB488C03DF5}" srcId="{8979E726-1699-4FA9-AF55-5EF6F89FE27F}" destId="{92757029-1CA5-4BAD-96E0-8E25B315556E}" srcOrd="3" destOrd="0" parTransId="{2F40BD33-F67E-4155-807B-C59B1F793F43}" sibTransId="{A0A13705-A672-4935-872F-EDCDC1C277C5}"/>
    <dgm:cxn modelId="{7D2A3CE3-FAF5-4513-B17E-1DC3CD3F8AF9}" srcId="{8979E726-1699-4FA9-AF55-5EF6F89FE27F}" destId="{122D8C9A-7C16-4D1D-A302-ADFC0F91710B}" srcOrd="0" destOrd="0" parTransId="{79F58891-1ACA-429F-9E92-CB2A29AFC092}" sibTransId="{89E3EEA7-67AA-48C8-BC97-68B9AE6CC930}"/>
    <dgm:cxn modelId="{CD434269-C262-4D5B-84D2-F98C2761E351}" type="presParOf" srcId="{33B425D5-AA34-46CB-AD54-8613487576A3}" destId="{CDCBFCA9-7250-422C-B31E-EE12B8F94F0D}" srcOrd="0" destOrd="0" presId="urn:microsoft.com/office/officeart/2005/8/layout/cycle8"/>
    <dgm:cxn modelId="{777015B3-B8B4-42E1-9ACD-2561A617C2CA}" type="presParOf" srcId="{33B425D5-AA34-46CB-AD54-8613487576A3}" destId="{D20DCDA9-19DA-47CF-94B8-2821444354AD}" srcOrd="1" destOrd="0" presId="urn:microsoft.com/office/officeart/2005/8/layout/cycle8"/>
    <dgm:cxn modelId="{E5772360-B808-448D-8614-7C169A41AB6E}" type="presParOf" srcId="{33B425D5-AA34-46CB-AD54-8613487576A3}" destId="{CCA8513D-71CA-49B6-A547-200DB88517A3}" srcOrd="2" destOrd="0" presId="urn:microsoft.com/office/officeart/2005/8/layout/cycle8"/>
    <dgm:cxn modelId="{A7278F6B-67B0-446E-A7CE-75355777CDF9}" type="presParOf" srcId="{33B425D5-AA34-46CB-AD54-8613487576A3}" destId="{23CF31E7-D2CD-4497-BF82-B0FD4756E207}" srcOrd="3" destOrd="0" presId="urn:microsoft.com/office/officeart/2005/8/layout/cycle8"/>
    <dgm:cxn modelId="{8C7C1DE5-74F4-4BA5-9D1F-7E3900165FEC}" type="presParOf" srcId="{33B425D5-AA34-46CB-AD54-8613487576A3}" destId="{6C122689-BAFE-4E85-AFC2-7F7407AF241D}" srcOrd="4" destOrd="0" presId="urn:microsoft.com/office/officeart/2005/8/layout/cycle8"/>
    <dgm:cxn modelId="{A18C8807-830B-4F4F-B7FC-06C967114F3B}" type="presParOf" srcId="{33B425D5-AA34-46CB-AD54-8613487576A3}" destId="{9676A1DF-9CB8-4B96-A406-975B9E679A52}" srcOrd="5" destOrd="0" presId="urn:microsoft.com/office/officeart/2005/8/layout/cycle8"/>
    <dgm:cxn modelId="{C8F138E4-50BE-45CA-BD79-AAE3C27336D7}" type="presParOf" srcId="{33B425D5-AA34-46CB-AD54-8613487576A3}" destId="{268C89DA-7D15-4B1E-8E6B-988BB17772C9}" srcOrd="6" destOrd="0" presId="urn:microsoft.com/office/officeart/2005/8/layout/cycle8"/>
    <dgm:cxn modelId="{D0C9CC12-15A5-4DCB-85BB-12ED69EC5A17}" type="presParOf" srcId="{33B425D5-AA34-46CB-AD54-8613487576A3}" destId="{8647CD64-194E-4858-8BD3-7E1526DAFF99}" srcOrd="7" destOrd="0" presId="urn:microsoft.com/office/officeart/2005/8/layout/cycle8"/>
    <dgm:cxn modelId="{9A832124-AA43-4E62-82BC-E59E2DFF4DF3}" type="presParOf" srcId="{33B425D5-AA34-46CB-AD54-8613487576A3}" destId="{7A8D8F93-4D17-45BF-92D1-57E8917BA57F}" srcOrd="8" destOrd="0" presId="urn:microsoft.com/office/officeart/2005/8/layout/cycle8"/>
    <dgm:cxn modelId="{D011B8DA-CC90-4266-AC04-0E4665622BDD}" type="presParOf" srcId="{33B425D5-AA34-46CB-AD54-8613487576A3}" destId="{28C61245-C2E7-4137-9459-680F742D7A28}" srcOrd="9" destOrd="0" presId="urn:microsoft.com/office/officeart/2005/8/layout/cycle8"/>
    <dgm:cxn modelId="{358A95E8-AEE8-47C2-9AE3-6EF77F372CFD}" type="presParOf" srcId="{33B425D5-AA34-46CB-AD54-8613487576A3}" destId="{46EE8BE3-7CDB-442B-B423-880EA6344DB2}" srcOrd="10" destOrd="0" presId="urn:microsoft.com/office/officeart/2005/8/layout/cycle8"/>
    <dgm:cxn modelId="{81FD92EE-0D45-4CE8-B8BC-E4A81AAE6D9E}" type="presParOf" srcId="{33B425D5-AA34-46CB-AD54-8613487576A3}" destId="{96494937-1241-4420-AA5D-6C1734A80115}" srcOrd="11" destOrd="0" presId="urn:microsoft.com/office/officeart/2005/8/layout/cycle8"/>
    <dgm:cxn modelId="{2E210B80-6CF0-49A3-96A5-084AB36DD407}" type="presParOf" srcId="{33B425D5-AA34-46CB-AD54-8613487576A3}" destId="{F3773E08-B102-4FF5-8167-95D2714FCE9D}" srcOrd="12" destOrd="0" presId="urn:microsoft.com/office/officeart/2005/8/layout/cycle8"/>
    <dgm:cxn modelId="{05F880A2-9FC6-44DE-82D7-0DB9F9034DEA}" type="presParOf" srcId="{33B425D5-AA34-46CB-AD54-8613487576A3}" destId="{97E62CFC-A487-4AA5-974D-E117F81C150A}" srcOrd="13" destOrd="0" presId="urn:microsoft.com/office/officeart/2005/8/layout/cycle8"/>
    <dgm:cxn modelId="{DEC0E78D-24D5-43D2-B0A9-9B1F5B476084}" type="presParOf" srcId="{33B425D5-AA34-46CB-AD54-8613487576A3}" destId="{EDB6FB2F-E26E-415A-A5FC-6F048704E07C}" srcOrd="14" destOrd="0" presId="urn:microsoft.com/office/officeart/2005/8/layout/cycle8"/>
    <dgm:cxn modelId="{9C65C957-7830-40E7-B2D4-A9ED6B3E6BD1}" type="presParOf" srcId="{33B425D5-AA34-46CB-AD54-8613487576A3}" destId="{1C271C18-6E43-4149-89B6-5EC057B5912E}" srcOrd="15" destOrd="0" presId="urn:microsoft.com/office/officeart/2005/8/layout/cycle8"/>
    <dgm:cxn modelId="{23ADF81E-A068-4690-B28A-6AFC20962A97}" type="presParOf" srcId="{33B425D5-AA34-46CB-AD54-8613487576A3}" destId="{A4930BCD-8FC8-4297-B57E-4F7BB78223A4}" srcOrd="16" destOrd="0" presId="urn:microsoft.com/office/officeart/2005/8/layout/cycle8"/>
    <dgm:cxn modelId="{41C696E8-1783-4DC0-A2DD-E834235477F0}" type="presParOf" srcId="{33B425D5-AA34-46CB-AD54-8613487576A3}" destId="{3864680F-A957-4729-979B-AA9AA862AB71}" srcOrd="17" destOrd="0" presId="urn:microsoft.com/office/officeart/2005/8/layout/cycle8"/>
    <dgm:cxn modelId="{31FDFD9F-EF39-420E-9376-915749F27FB5}" type="presParOf" srcId="{33B425D5-AA34-46CB-AD54-8613487576A3}" destId="{C592F535-FBFB-49E8-9F9C-C64A96BAB876}" srcOrd="18" destOrd="0" presId="urn:microsoft.com/office/officeart/2005/8/layout/cycle8"/>
    <dgm:cxn modelId="{05359240-B07E-4178-8658-B0DFADDAF042}" type="presParOf" srcId="{33B425D5-AA34-46CB-AD54-8613487576A3}" destId="{80DA537A-34F8-4BC0-BF7A-DE63C37C357A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93C21AF-FD3C-433A-A456-7301179E0D4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1C129C-5CF7-4E86-8F69-B9F9ECC714A3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Извлечение гелия на  </a:t>
          </a:r>
          <a:r>
            <a:rPr lang="ru-RU" sz="18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Ярактинском</a:t>
          </a:r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и Марковском нефтегазоконденсатном месторождении</a:t>
          </a:r>
          <a:endParaRPr lang="ru-RU" sz="18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437BCD-E371-42F4-B5B9-4AEC0812450A}" type="parTrans" cxnId="{C6F0676F-2191-468A-94C1-BC68A8A56B5D}">
      <dgm:prSet/>
      <dgm:spPr/>
      <dgm:t>
        <a:bodyPr/>
        <a:lstStyle/>
        <a:p>
          <a:endParaRPr lang="ru-RU" sz="1800"/>
        </a:p>
      </dgm:t>
    </dgm:pt>
    <dgm:pt modelId="{C5B284DB-225D-4DEA-8307-F2F7B0224FA2}" type="sibTrans" cxnId="{C6F0676F-2191-468A-94C1-BC68A8A56B5D}">
      <dgm:prSet/>
      <dgm:spPr/>
      <dgm:t>
        <a:bodyPr/>
        <a:lstStyle/>
        <a:p>
          <a:endParaRPr lang="ru-RU" sz="1800"/>
        </a:p>
      </dgm:t>
    </dgm:pt>
    <dgm:pt modelId="{500A7E3F-7DA4-4343-914C-4B0194313C20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Газовый проект</a:t>
          </a:r>
        </a:p>
      </dgm:t>
    </dgm:pt>
    <dgm:pt modelId="{E9C03080-1E62-4B97-A862-000999045F44}" type="parTrans" cxnId="{F66B7080-4B9F-4572-92EA-1827A04E5D4B}">
      <dgm:prSet/>
      <dgm:spPr/>
      <dgm:t>
        <a:bodyPr/>
        <a:lstStyle/>
        <a:p>
          <a:endParaRPr lang="ru-RU" sz="1800"/>
        </a:p>
      </dgm:t>
    </dgm:pt>
    <dgm:pt modelId="{5DAC2861-FDDC-4E40-BBCD-1CC283145230}" type="sibTrans" cxnId="{F66B7080-4B9F-4572-92EA-1827A04E5D4B}">
      <dgm:prSet/>
      <dgm:spPr/>
      <dgm:t>
        <a:bodyPr/>
        <a:lstStyle/>
        <a:p>
          <a:endParaRPr lang="ru-RU" sz="1800"/>
        </a:p>
      </dgm:t>
    </dgm:pt>
    <dgm:pt modelId="{2D0F7EE5-96C1-4649-9A7B-089FB5070E26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Объем инвестиций на 01.01.2022 г. порядка 89,3 млрд. рублей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3F5915-1989-4858-9B71-DDDCB54128F5}" type="parTrans" cxnId="{49F4CF5A-E37D-46BB-9652-C30E5EE49223}">
      <dgm:prSet/>
      <dgm:spPr/>
      <dgm:t>
        <a:bodyPr/>
        <a:lstStyle/>
        <a:p>
          <a:endParaRPr lang="ru-RU" sz="1800"/>
        </a:p>
      </dgm:t>
    </dgm:pt>
    <dgm:pt modelId="{9A5BFBBE-395D-4EB2-9869-7B1B21A1ADA2}" type="sibTrans" cxnId="{49F4CF5A-E37D-46BB-9652-C30E5EE49223}">
      <dgm:prSet/>
      <dgm:spPr/>
      <dgm:t>
        <a:bodyPr/>
        <a:lstStyle/>
        <a:p>
          <a:endParaRPr lang="ru-RU" sz="1800"/>
        </a:p>
      </dgm:t>
    </dgm:pt>
    <dgm:pt modelId="{F2C25D4B-FBCE-4001-95F9-3CB0BDAA0F1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газоперерабатывающего, газофракционирующего, геохимического заводов.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6D96D4-77FB-43EE-B524-AEF9175D0E96}" type="parTrans" cxnId="{4B4BC510-B305-43BF-AEBC-8448C461BB36}">
      <dgm:prSet/>
      <dgm:spPr/>
      <dgm:t>
        <a:bodyPr/>
        <a:lstStyle/>
        <a:p>
          <a:endParaRPr lang="ru-RU" sz="1800"/>
        </a:p>
      </dgm:t>
    </dgm:pt>
    <dgm:pt modelId="{82D04138-59E0-4BAB-BB98-8371CC63F340}" type="sibTrans" cxnId="{4B4BC510-B305-43BF-AEBC-8448C461BB36}">
      <dgm:prSet/>
      <dgm:spPr/>
      <dgm:t>
        <a:bodyPr/>
        <a:lstStyle/>
        <a:p>
          <a:endParaRPr lang="ru-RU" sz="1800"/>
        </a:p>
      </dgm:t>
    </dgm:pt>
    <dgm:pt modelId="{234BB3F2-E482-4169-8080-EE9E32838441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Производство полиэтилена и полипропилена объемом 650 тыс. тонн в год.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3EA149-0832-4057-98B4-19745F50A736}" type="parTrans" cxnId="{6D4A75F6-9994-401C-831E-E77BA16A1097}">
      <dgm:prSet/>
      <dgm:spPr/>
      <dgm:t>
        <a:bodyPr/>
        <a:lstStyle/>
        <a:p>
          <a:endParaRPr lang="ru-RU" sz="1800"/>
        </a:p>
      </dgm:t>
    </dgm:pt>
    <dgm:pt modelId="{F4A294A4-B9BC-40A6-823E-C1CC281AED1D}" type="sibTrans" cxnId="{6D4A75F6-9994-401C-831E-E77BA16A1097}">
      <dgm:prSet/>
      <dgm:spPr/>
      <dgm:t>
        <a:bodyPr/>
        <a:lstStyle/>
        <a:p>
          <a:endParaRPr lang="ru-RU" sz="1800"/>
        </a:p>
      </dgm:t>
    </dgm:pt>
    <dgm:pt modelId="{CDC7EDB5-2262-4DDF-B2DA-25EFE211E8D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Инвестиции на 01.01.2022 г. – 5,1 млрд. рублей.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5D508E-1171-4266-97FE-FDD25B6BCBD0}" type="sibTrans" cxnId="{ABC698DA-0CCF-4F63-8631-3ADE73917FEF}">
      <dgm:prSet/>
      <dgm:spPr/>
      <dgm:t>
        <a:bodyPr/>
        <a:lstStyle/>
        <a:p>
          <a:endParaRPr lang="ru-RU" sz="1800"/>
        </a:p>
      </dgm:t>
    </dgm:pt>
    <dgm:pt modelId="{14338CC2-6016-4200-BAF4-CFEF7B7A8B7B}" type="parTrans" cxnId="{ABC698DA-0CCF-4F63-8631-3ADE73917FEF}">
      <dgm:prSet/>
      <dgm:spPr/>
      <dgm:t>
        <a:bodyPr/>
        <a:lstStyle/>
        <a:p>
          <a:endParaRPr lang="ru-RU" sz="1800"/>
        </a:p>
      </dgm:t>
    </dgm:pt>
    <dgm:pt modelId="{ADD74063-4E69-49F1-B404-C578C8F45411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нефтегазоконденсатных, нефтяных месторождений на Ярактинском, Марковском,  </a:t>
          </a:r>
          <a:r>
            <a:rPr lang="ru-RU" sz="18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Аянском</a:t>
          </a:r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Ичёдинском</a:t>
          </a:r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Большетирском</a:t>
          </a:r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Верхнетирском</a:t>
          </a:r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месторождениях</a:t>
          </a:r>
          <a:endParaRPr lang="ru-RU" sz="18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2D6947-111F-4FFC-B608-063972C76AEA}" type="parTrans" cxnId="{564E6C26-A50E-4A2D-A0C0-B62C7F7E4E33}">
      <dgm:prSet/>
      <dgm:spPr/>
      <dgm:t>
        <a:bodyPr/>
        <a:lstStyle/>
        <a:p>
          <a:endParaRPr lang="ru-RU"/>
        </a:p>
      </dgm:t>
    </dgm:pt>
    <dgm:pt modelId="{730C5E85-99F3-47EF-98C1-39E389C230F0}" type="sibTrans" cxnId="{564E6C26-A50E-4A2D-A0C0-B62C7F7E4E33}">
      <dgm:prSet/>
      <dgm:spPr/>
      <dgm:t>
        <a:bodyPr/>
        <a:lstStyle/>
        <a:p>
          <a:endParaRPr lang="ru-RU"/>
        </a:p>
      </dgm:t>
    </dgm:pt>
    <dgm:pt modelId="{60F8AB63-13E9-4AEF-8441-F53870141E04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Инвестиции на 01.01.2022 г. –  253,6 млрд. рублей.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2F949D-0379-4E8D-86EB-37232F9A315F}" type="parTrans" cxnId="{0203C450-034C-4306-AB65-147D464C0637}">
      <dgm:prSet/>
      <dgm:spPr/>
      <dgm:t>
        <a:bodyPr/>
        <a:lstStyle/>
        <a:p>
          <a:endParaRPr lang="ru-RU"/>
        </a:p>
      </dgm:t>
    </dgm:pt>
    <dgm:pt modelId="{21A4A4B3-55AF-408E-A921-BF94A2DF0715}" type="sibTrans" cxnId="{0203C450-034C-4306-AB65-147D464C0637}">
      <dgm:prSet/>
      <dgm:spPr/>
      <dgm:t>
        <a:bodyPr/>
        <a:lstStyle/>
        <a:p>
          <a:endParaRPr lang="ru-RU"/>
        </a:p>
      </dgm:t>
    </dgm:pt>
    <dgm:pt modelId="{FB073452-93C3-4B11-A158-32512ABF955F}" type="pres">
      <dgm:prSet presAssocID="{B93C21AF-FD3C-433A-A456-7301179E0D4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62CFA0-1178-461D-BA39-A5688A901B75}" type="pres">
      <dgm:prSet presAssocID="{E41C129C-5CF7-4E86-8F69-B9F9ECC714A3}" presName="comp" presStyleCnt="0"/>
      <dgm:spPr/>
    </dgm:pt>
    <dgm:pt modelId="{DB326C2C-C76F-4136-A0F7-7A6D73DD7675}" type="pres">
      <dgm:prSet presAssocID="{E41C129C-5CF7-4E86-8F69-B9F9ECC714A3}" presName="box" presStyleLbl="node1" presStyleIdx="0" presStyleCnt="3" custScaleX="100000" custScaleY="37364" custLinFactNeighborY="46943"/>
      <dgm:spPr/>
      <dgm:t>
        <a:bodyPr/>
        <a:lstStyle/>
        <a:p>
          <a:endParaRPr lang="ru-RU"/>
        </a:p>
      </dgm:t>
    </dgm:pt>
    <dgm:pt modelId="{2E54264B-D7B0-46D0-BFDB-DBD3F52293AA}" type="pres">
      <dgm:prSet presAssocID="{E41C129C-5CF7-4E86-8F69-B9F9ECC714A3}" presName="img" presStyleLbl="fgImgPlace1" presStyleIdx="0" presStyleCnt="3" custScaleX="100845" custScaleY="34522" custLinFactNeighborX="-11065" custLinFactNeighborY="577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82716D-A83F-41EE-A7F0-86A8C8241AA2}" type="pres">
      <dgm:prSet presAssocID="{E41C129C-5CF7-4E86-8F69-B9F9ECC714A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89A66-0809-4188-83B9-A09C579C9217}" type="pres">
      <dgm:prSet presAssocID="{C5B284DB-225D-4DEA-8307-F2F7B0224FA2}" presName="spacer" presStyleCnt="0"/>
      <dgm:spPr/>
    </dgm:pt>
    <dgm:pt modelId="{70E95C35-F8BD-48E7-AE53-F1D528ED29F4}" type="pres">
      <dgm:prSet presAssocID="{500A7E3F-7DA4-4343-914C-4B0194313C20}" presName="comp" presStyleCnt="0"/>
      <dgm:spPr/>
    </dgm:pt>
    <dgm:pt modelId="{DE7AFBBD-921C-4C9B-8954-3EADFAEAD2BF}" type="pres">
      <dgm:prSet presAssocID="{500A7E3F-7DA4-4343-914C-4B0194313C20}" presName="box" presStyleLbl="node1" presStyleIdx="1" presStyleCnt="3" custScaleY="42806" custLinFactNeighborX="383" custLinFactNeighborY="-69896"/>
      <dgm:spPr/>
      <dgm:t>
        <a:bodyPr/>
        <a:lstStyle/>
        <a:p>
          <a:endParaRPr lang="ru-RU"/>
        </a:p>
      </dgm:t>
    </dgm:pt>
    <dgm:pt modelId="{343D3975-B9B6-4C4D-91E4-30965582C396}" type="pres">
      <dgm:prSet presAssocID="{500A7E3F-7DA4-4343-914C-4B0194313C20}" presName="img" presStyleLbl="fgImgPlace1" presStyleIdx="1" presStyleCnt="3" custScaleX="103317" custScaleY="34601" custLinFactNeighborX="-10827" custLinFactNeighborY="-599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E2E373-6869-43A3-A6E4-D3D0B0052E4D}" type="pres">
      <dgm:prSet presAssocID="{500A7E3F-7DA4-4343-914C-4B0194313C2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46455E-B6E4-4A56-9033-CCF7D6D6BCDB}" type="pres">
      <dgm:prSet presAssocID="{5DAC2861-FDDC-4E40-BBCD-1CC283145230}" presName="spacer" presStyleCnt="0"/>
      <dgm:spPr/>
    </dgm:pt>
    <dgm:pt modelId="{48F7B907-EA4A-4B28-A131-BA801469CC25}" type="pres">
      <dgm:prSet presAssocID="{ADD74063-4E69-49F1-B404-C578C8F45411}" presName="comp" presStyleCnt="0"/>
      <dgm:spPr/>
    </dgm:pt>
    <dgm:pt modelId="{69E66B4C-4043-4F4E-A6D8-78E525CB6FFB}" type="pres">
      <dgm:prSet presAssocID="{ADD74063-4E69-49F1-B404-C578C8F45411}" presName="box" presStyleLbl="node1" presStyleIdx="2" presStyleCnt="3" custScaleY="41066" custLinFactNeighborY="-12802"/>
      <dgm:spPr/>
      <dgm:t>
        <a:bodyPr/>
        <a:lstStyle/>
        <a:p>
          <a:endParaRPr lang="ru-RU"/>
        </a:p>
      </dgm:t>
    </dgm:pt>
    <dgm:pt modelId="{22F7A296-D11F-4BE0-9A28-7083E6A35D46}" type="pres">
      <dgm:prSet presAssocID="{ADD74063-4E69-49F1-B404-C578C8F45411}" presName="img" presStyleLbl="fgImgPlace1" presStyleIdx="2" presStyleCnt="3" custScaleY="33499" custLinFactNeighborX="-8024" custLinFactNeighborY="-1450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3997335-E3CE-4066-B5CA-F7552F4C281A}" type="pres">
      <dgm:prSet presAssocID="{ADD74063-4E69-49F1-B404-C578C8F4541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4BEC2B-1883-4074-9703-1B5C5397711E}" type="presOf" srcId="{CDC7EDB5-2262-4DDF-B2DA-25EFE211E8DA}" destId="{DB326C2C-C76F-4136-A0F7-7A6D73DD7675}" srcOrd="0" destOrd="1" presId="urn:microsoft.com/office/officeart/2005/8/layout/vList4"/>
    <dgm:cxn modelId="{1AD3E9AF-1091-4CCA-894A-AC58078B2E22}" type="presOf" srcId="{CDC7EDB5-2262-4DDF-B2DA-25EFE211E8DA}" destId="{7482716D-A83F-41EE-A7F0-86A8C8241AA2}" srcOrd="1" destOrd="1" presId="urn:microsoft.com/office/officeart/2005/8/layout/vList4"/>
    <dgm:cxn modelId="{E09D4F7A-A014-46BF-84A3-3852D6A2CD9E}" type="presOf" srcId="{2D0F7EE5-96C1-4649-9A7B-089FB5070E26}" destId="{DE7AFBBD-921C-4C9B-8954-3EADFAEAD2BF}" srcOrd="0" destOrd="3" presId="urn:microsoft.com/office/officeart/2005/8/layout/vList4"/>
    <dgm:cxn modelId="{564E6C26-A50E-4A2D-A0C0-B62C7F7E4E33}" srcId="{B93C21AF-FD3C-433A-A456-7301179E0D4D}" destId="{ADD74063-4E69-49F1-B404-C578C8F45411}" srcOrd="2" destOrd="0" parTransId="{B12D6947-111F-4FFC-B608-063972C76AEA}" sibTransId="{730C5E85-99F3-47EF-98C1-39E389C230F0}"/>
    <dgm:cxn modelId="{4127819D-84AE-4B12-ACF2-A941F24E9EF3}" type="presOf" srcId="{E41C129C-5CF7-4E86-8F69-B9F9ECC714A3}" destId="{7482716D-A83F-41EE-A7F0-86A8C8241AA2}" srcOrd="1" destOrd="0" presId="urn:microsoft.com/office/officeart/2005/8/layout/vList4"/>
    <dgm:cxn modelId="{2E6504F0-A7B8-4EED-B01A-4FED770B451E}" type="presOf" srcId="{E41C129C-5CF7-4E86-8F69-B9F9ECC714A3}" destId="{DB326C2C-C76F-4136-A0F7-7A6D73DD7675}" srcOrd="0" destOrd="0" presId="urn:microsoft.com/office/officeart/2005/8/layout/vList4"/>
    <dgm:cxn modelId="{4B4BC510-B305-43BF-AEBC-8448C461BB36}" srcId="{500A7E3F-7DA4-4343-914C-4B0194313C20}" destId="{F2C25D4B-FBCE-4001-95F9-3CB0BDAA0F15}" srcOrd="0" destOrd="0" parTransId="{9F6D96D4-77FB-43EE-B524-AEF9175D0E96}" sibTransId="{82D04138-59E0-4BAB-BB98-8371CC63F340}"/>
    <dgm:cxn modelId="{C9D618D1-ABA0-4679-A9CF-7E90A90B50A4}" type="presOf" srcId="{500A7E3F-7DA4-4343-914C-4B0194313C20}" destId="{5AE2E373-6869-43A3-A6E4-D3D0B0052E4D}" srcOrd="1" destOrd="0" presId="urn:microsoft.com/office/officeart/2005/8/layout/vList4"/>
    <dgm:cxn modelId="{C6F0676F-2191-468A-94C1-BC68A8A56B5D}" srcId="{B93C21AF-FD3C-433A-A456-7301179E0D4D}" destId="{E41C129C-5CF7-4E86-8F69-B9F9ECC714A3}" srcOrd="0" destOrd="0" parTransId="{D0437BCD-E371-42F4-B5B9-4AEC0812450A}" sibTransId="{C5B284DB-225D-4DEA-8307-F2F7B0224FA2}"/>
    <dgm:cxn modelId="{07C18F0D-1212-401A-954C-6C888AB6E76C}" type="presOf" srcId="{234BB3F2-E482-4169-8080-EE9E32838441}" destId="{5AE2E373-6869-43A3-A6E4-D3D0B0052E4D}" srcOrd="1" destOrd="2" presId="urn:microsoft.com/office/officeart/2005/8/layout/vList4"/>
    <dgm:cxn modelId="{424BB328-3554-4D82-ACDF-E9D9EBB80AC2}" type="presOf" srcId="{234BB3F2-E482-4169-8080-EE9E32838441}" destId="{DE7AFBBD-921C-4C9B-8954-3EADFAEAD2BF}" srcOrd="0" destOrd="2" presId="urn:microsoft.com/office/officeart/2005/8/layout/vList4"/>
    <dgm:cxn modelId="{3F0A326A-B31C-4462-9369-1FB666B8B501}" type="presOf" srcId="{ADD74063-4E69-49F1-B404-C578C8F45411}" destId="{73997335-E3CE-4066-B5CA-F7552F4C281A}" srcOrd="1" destOrd="0" presId="urn:microsoft.com/office/officeart/2005/8/layout/vList4"/>
    <dgm:cxn modelId="{1DB3C562-91A2-4594-B26D-107CAD51A415}" type="presOf" srcId="{60F8AB63-13E9-4AEF-8441-F53870141E04}" destId="{69E66B4C-4043-4F4E-A6D8-78E525CB6FFB}" srcOrd="0" destOrd="1" presId="urn:microsoft.com/office/officeart/2005/8/layout/vList4"/>
    <dgm:cxn modelId="{7732017F-48CA-4CB0-9429-2DAA61ED5806}" type="presOf" srcId="{500A7E3F-7DA4-4343-914C-4B0194313C20}" destId="{DE7AFBBD-921C-4C9B-8954-3EADFAEAD2BF}" srcOrd="0" destOrd="0" presId="urn:microsoft.com/office/officeart/2005/8/layout/vList4"/>
    <dgm:cxn modelId="{10F8BB57-65A0-48C3-9C89-C816F27E6491}" type="presOf" srcId="{B93C21AF-FD3C-433A-A456-7301179E0D4D}" destId="{FB073452-93C3-4B11-A158-32512ABF955F}" srcOrd="0" destOrd="0" presId="urn:microsoft.com/office/officeart/2005/8/layout/vList4"/>
    <dgm:cxn modelId="{FBA01ECB-4B08-4AFB-85BB-F9DCF21E197F}" type="presOf" srcId="{F2C25D4B-FBCE-4001-95F9-3CB0BDAA0F15}" destId="{DE7AFBBD-921C-4C9B-8954-3EADFAEAD2BF}" srcOrd="0" destOrd="1" presId="urn:microsoft.com/office/officeart/2005/8/layout/vList4"/>
    <dgm:cxn modelId="{49F4CF5A-E37D-46BB-9652-C30E5EE49223}" srcId="{500A7E3F-7DA4-4343-914C-4B0194313C20}" destId="{2D0F7EE5-96C1-4649-9A7B-089FB5070E26}" srcOrd="2" destOrd="0" parTransId="{EF3F5915-1989-4858-9B71-DDDCB54128F5}" sibTransId="{9A5BFBBE-395D-4EB2-9869-7B1B21A1ADA2}"/>
    <dgm:cxn modelId="{ABC698DA-0CCF-4F63-8631-3ADE73917FEF}" srcId="{E41C129C-5CF7-4E86-8F69-B9F9ECC714A3}" destId="{CDC7EDB5-2262-4DDF-B2DA-25EFE211E8DA}" srcOrd="0" destOrd="0" parTransId="{14338CC2-6016-4200-BAF4-CFEF7B7A8B7B}" sibTransId="{AB5D508E-1171-4266-97FE-FDD25B6BCBD0}"/>
    <dgm:cxn modelId="{E2AD4A01-BA55-4A86-B5B2-6A56D5E6B0D0}" type="presOf" srcId="{60F8AB63-13E9-4AEF-8441-F53870141E04}" destId="{73997335-E3CE-4066-B5CA-F7552F4C281A}" srcOrd="1" destOrd="1" presId="urn:microsoft.com/office/officeart/2005/8/layout/vList4"/>
    <dgm:cxn modelId="{0203C450-034C-4306-AB65-147D464C0637}" srcId="{ADD74063-4E69-49F1-B404-C578C8F45411}" destId="{60F8AB63-13E9-4AEF-8441-F53870141E04}" srcOrd="0" destOrd="0" parTransId="{802F949D-0379-4E8D-86EB-37232F9A315F}" sibTransId="{21A4A4B3-55AF-408E-A921-BF94A2DF0715}"/>
    <dgm:cxn modelId="{44171ABD-76AF-4070-B63E-8D08A63EF7FA}" type="presOf" srcId="{2D0F7EE5-96C1-4649-9A7B-089FB5070E26}" destId="{5AE2E373-6869-43A3-A6E4-D3D0B0052E4D}" srcOrd="1" destOrd="3" presId="urn:microsoft.com/office/officeart/2005/8/layout/vList4"/>
    <dgm:cxn modelId="{2865929C-70E7-4B4A-970A-2E5D016CA1D8}" type="presOf" srcId="{ADD74063-4E69-49F1-B404-C578C8F45411}" destId="{69E66B4C-4043-4F4E-A6D8-78E525CB6FFB}" srcOrd="0" destOrd="0" presId="urn:microsoft.com/office/officeart/2005/8/layout/vList4"/>
    <dgm:cxn modelId="{94946639-05B2-4624-8113-ACC4D930E46F}" type="presOf" srcId="{F2C25D4B-FBCE-4001-95F9-3CB0BDAA0F15}" destId="{5AE2E373-6869-43A3-A6E4-D3D0B0052E4D}" srcOrd="1" destOrd="1" presId="urn:microsoft.com/office/officeart/2005/8/layout/vList4"/>
    <dgm:cxn modelId="{6D4A75F6-9994-401C-831E-E77BA16A1097}" srcId="{500A7E3F-7DA4-4343-914C-4B0194313C20}" destId="{234BB3F2-E482-4169-8080-EE9E32838441}" srcOrd="1" destOrd="0" parTransId="{2D3EA149-0832-4057-98B4-19745F50A736}" sibTransId="{F4A294A4-B9BC-40A6-823E-C1CC281AED1D}"/>
    <dgm:cxn modelId="{F66B7080-4B9F-4572-92EA-1827A04E5D4B}" srcId="{B93C21AF-FD3C-433A-A456-7301179E0D4D}" destId="{500A7E3F-7DA4-4343-914C-4B0194313C20}" srcOrd="1" destOrd="0" parTransId="{E9C03080-1E62-4B97-A862-000999045F44}" sibTransId="{5DAC2861-FDDC-4E40-BBCD-1CC283145230}"/>
    <dgm:cxn modelId="{BB568169-2287-4F09-95E0-9C81196C8EC8}" type="presParOf" srcId="{FB073452-93C3-4B11-A158-32512ABF955F}" destId="{E562CFA0-1178-461D-BA39-A5688A901B75}" srcOrd="0" destOrd="0" presId="urn:microsoft.com/office/officeart/2005/8/layout/vList4"/>
    <dgm:cxn modelId="{BB6EC073-4EDD-466E-AB58-7F3C34E1BDA6}" type="presParOf" srcId="{E562CFA0-1178-461D-BA39-A5688A901B75}" destId="{DB326C2C-C76F-4136-A0F7-7A6D73DD7675}" srcOrd="0" destOrd="0" presId="urn:microsoft.com/office/officeart/2005/8/layout/vList4"/>
    <dgm:cxn modelId="{6BC2B66E-8A10-4E60-A61F-F773B239141B}" type="presParOf" srcId="{E562CFA0-1178-461D-BA39-A5688A901B75}" destId="{2E54264B-D7B0-46D0-BFDB-DBD3F52293AA}" srcOrd="1" destOrd="0" presId="urn:microsoft.com/office/officeart/2005/8/layout/vList4"/>
    <dgm:cxn modelId="{1214FAF5-8091-4697-AE2D-E051E298F389}" type="presParOf" srcId="{E562CFA0-1178-461D-BA39-A5688A901B75}" destId="{7482716D-A83F-41EE-A7F0-86A8C8241AA2}" srcOrd="2" destOrd="0" presId="urn:microsoft.com/office/officeart/2005/8/layout/vList4"/>
    <dgm:cxn modelId="{E6A8863A-3575-4B38-BBD5-5158D91A7C84}" type="presParOf" srcId="{FB073452-93C3-4B11-A158-32512ABF955F}" destId="{F1E89A66-0809-4188-83B9-A09C579C9217}" srcOrd="1" destOrd="0" presId="urn:microsoft.com/office/officeart/2005/8/layout/vList4"/>
    <dgm:cxn modelId="{8B48213F-9C9D-4D3E-8F6D-79ABBBF4B231}" type="presParOf" srcId="{FB073452-93C3-4B11-A158-32512ABF955F}" destId="{70E95C35-F8BD-48E7-AE53-F1D528ED29F4}" srcOrd="2" destOrd="0" presId="urn:microsoft.com/office/officeart/2005/8/layout/vList4"/>
    <dgm:cxn modelId="{1AE6CC2D-63AD-439D-99DE-545A82278B76}" type="presParOf" srcId="{70E95C35-F8BD-48E7-AE53-F1D528ED29F4}" destId="{DE7AFBBD-921C-4C9B-8954-3EADFAEAD2BF}" srcOrd="0" destOrd="0" presId="urn:microsoft.com/office/officeart/2005/8/layout/vList4"/>
    <dgm:cxn modelId="{36CEEEE6-424A-4AD7-B01C-AC7681E18182}" type="presParOf" srcId="{70E95C35-F8BD-48E7-AE53-F1D528ED29F4}" destId="{343D3975-B9B6-4C4D-91E4-30965582C396}" srcOrd="1" destOrd="0" presId="urn:microsoft.com/office/officeart/2005/8/layout/vList4"/>
    <dgm:cxn modelId="{83008037-3221-43BC-B1C5-F5179AC5588F}" type="presParOf" srcId="{70E95C35-F8BD-48E7-AE53-F1D528ED29F4}" destId="{5AE2E373-6869-43A3-A6E4-D3D0B0052E4D}" srcOrd="2" destOrd="0" presId="urn:microsoft.com/office/officeart/2005/8/layout/vList4"/>
    <dgm:cxn modelId="{80C541BB-6268-4F04-B83B-86A3196FCA86}" type="presParOf" srcId="{FB073452-93C3-4B11-A158-32512ABF955F}" destId="{8046455E-B6E4-4A56-9033-CCF7D6D6BCDB}" srcOrd="3" destOrd="0" presId="urn:microsoft.com/office/officeart/2005/8/layout/vList4"/>
    <dgm:cxn modelId="{51FD0505-2234-44F4-956C-30D1F393ACA9}" type="presParOf" srcId="{FB073452-93C3-4B11-A158-32512ABF955F}" destId="{48F7B907-EA4A-4B28-A131-BA801469CC25}" srcOrd="4" destOrd="0" presId="urn:microsoft.com/office/officeart/2005/8/layout/vList4"/>
    <dgm:cxn modelId="{2F3C77FB-5479-410C-B981-3400DBDDB657}" type="presParOf" srcId="{48F7B907-EA4A-4B28-A131-BA801469CC25}" destId="{69E66B4C-4043-4F4E-A6D8-78E525CB6FFB}" srcOrd="0" destOrd="0" presId="urn:microsoft.com/office/officeart/2005/8/layout/vList4"/>
    <dgm:cxn modelId="{5EB40F61-6527-4ECC-A12E-EE54519A3AD6}" type="presParOf" srcId="{48F7B907-EA4A-4B28-A131-BA801469CC25}" destId="{22F7A296-D11F-4BE0-9A28-7083E6A35D46}" srcOrd="1" destOrd="0" presId="urn:microsoft.com/office/officeart/2005/8/layout/vList4"/>
    <dgm:cxn modelId="{221C359F-E270-4A5B-BA2A-C907652B784C}" type="presParOf" srcId="{48F7B907-EA4A-4B28-A131-BA801469CC25}" destId="{73997335-E3CE-4066-B5CA-F7552F4C281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93C21AF-FD3C-433A-A456-7301179E0D4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C25D4B-FBCE-4001-95F9-3CB0BDAA0F1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Разработано технико-экономическое обоснование.</a:t>
          </a:r>
          <a:endParaRPr lang="ru-RU" sz="18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0A7E3F-7DA4-4343-914C-4B0194313C20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Ленская ТЭС на газе</a:t>
          </a:r>
        </a:p>
      </dgm:t>
    </dgm:pt>
    <dgm:pt modelId="{5DAC2861-FDDC-4E40-BBCD-1CC283145230}" type="sibTrans" cxnId="{F66B7080-4B9F-4572-92EA-1827A04E5D4B}">
      <dgm:prSet/>
      <dgm:spPr/>
      <dgm:t>
        <a:bodyPr/>
        <a:lstStyle/>
        <a:p>
          <a:endParaRPr lang="ru-RU" sz="1800"/>
        </a:p>
      </dgm:t>
    </dgm:pt>
    <dgm:pt modelId="{E9C03080-1E62-4B97-A862-000999045F44}" type="parTrans" cxnId="{F66B7080-4B9F-4572-92EA-1827A04E5D4B}">
      <dgm:prSet/>
      <dgm:spPr/>
      <dgm:t>
        <a:bodyPr/>
        <a:lstStyle/>
        <a:p>
          <a:endParaRPr lang="ru-RU" sz="1800"/>
        </a:p>
      </dgm:t>
    </dgm:pt>
    <dgm:pt modelId="{82D04138-59E0-4BAB-BB98-8371CC63F340}" type="sibTrans" cxnId="{4B4BC510-B305-43BF-AEBC-8448C461BB36}">
      <dgm:prSet/>
      <dgm:spPr/>
      <dgm:t>
        <a:bodyPr/>
        <a:lstStyle/>
        <a:p>
          <a:endParaRPr lang="ru-RU" sz="1800"/>
        </a:p>
      </dgm:t>
    </dgm:pt>
    <dgm:pt modelId="{9F6D96D4-77FB-43EE-B524-AEF9175D0E96}" type="parTrans" cxnId="{4B4BC510-B305-43BF-AEBC-8448C461BB36}">
      <dgm:prSet/>
      <dgm:spPr/>
      <dgm:t>
        <a:bodyPr/>
        <a:lstStyle/>
        <a:p>
          <a:endParaRPr lang="ru-RU" sz="1800"/>
        </a:p>
      </dgm:t>
    </dgm:pt>
    <dgm:pt modelId="{3E289375-98D0-4CFF-9D24-5D0F7BDBD0A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Планируемый объем инвестиций 9,0 млрд. рублей.</a:t>
          </a:r>
          <a:endParaRPr lang="ru-RU" sz="18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869EA6-2CD3-4814-A2C4-9D194A4355BA}" type="sibTrans" cxnId="{8AD57598-9B5F-4F60-951F-0AE6793394E1}">
      <dgm:prSet/>
      <dgm:spPr/>
      <dgm:t>
        <a:bodyPr/>
        <a:lstStyle/>
        <a:p>
          <a:endParaRPr lang="ru-RU" sz="1800"/>
        </a:p>
      </dgm:t>
    </dgm:pt>
    <dgm:pt modelId="{3EE65603-2DDC-4F8C-8998-E2C50F5FB081}" type="parTrans" cxnId="{8AD57598-9B5F-4F60-951F-0AE6793394E1}">
      <dgm:prSet/>
      <dgm:spPr/>
      <dgm:t>
        <a:bodyPr/>
        <a:lstStyle/>
        <a:p>
          <a:endParaRPr lang="ru-RU" sz="1800"/>
        </a:p>
      </dgm:t>
    </dgm:pt>
    <dgm:pt modelId="{234BB3F2-E482-4169-8080-EE9E32838441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Утверждена площадка для строительства.</a:t>
          </a:r>
          <a:endParaRPr lang="ru-RU" sz="18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A294A4-B9BC-40A6-823E-C1CC281AED1D}" type="sibTrans" cxnId="{6D4A75F6-9994-401C-831E-E77BA16A1097}">
      <dgm:prSet/>
      <dgm:spPr/>
      <dgm:t>
        <a:bodyPr/>
        <a:lstStyle/>
        <a:p>
          <a:endParaRPr lang="ru-RU" sz="1800"/>
        </a:p>
      </dgm:t>
    </dgm:pt>
    <dgm:pt modelId="{2D3EA149-0832-4057-98B4-19745F50A736}" type="parTrans" cxnId="{6D4A75F6-9994-401C-831E-E77BA16A1097}">
      <dgm:prSet/>
      <dgm:spPr/>
      <dgm:t>
        <a:bodyPr/>
        <a:lstStyle/>
        <a:p>
          <a:endParaRPr lang="ru-RU" sz="1800"/>
        </a:p>
      </dgm:t>
    </dgm:pt>
    <dgm:pt modelId="{46680C15-A9BB-4974-93F8-D6E3E197244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Строительство «ПС 500Кв Усть-Кут с заходами ВЛ 500 </a:t>
          </a:r>
          <a:r>
            <a:rPr lang="ru-RU" sz="185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85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220 КВ»</a:t>
          </a:r>
          <a:endParaRPr lang="ru-RU" sz="185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A936BC-5AEB-47B2-B610-401BC2575556}" type="parTrans" cxnId="{CBD88616-1F15-4C30-A532-A17E60F4C090}">
      <dgm:prSet/>
      <dgm:spPr/>
      <dgm:t>
        <a:bodyPr/>
        <a:lstStyle/>
        <a:p>
          <a:endParaRPr lang="ru-RU"/>
        </a:p>
      </dgm:t>
    </dgm:pt>
    <dgm:pt modelId="{97FA736D-6BD1-4242-8B01-55F83ABD0E30}" type="sibTrans" cxnId="{CBD88616-1F15-4C30-A532-A17E60F4C090}">
      <dgm:prSet/>
      <dgm:spPr/>
      <dgm:t>
        <a:bodyPr/>
        <a:lstStyle/>
        <a:p>
          <a:endParaRPr lang="ru-RU"/>
        </a:p>
      </dgm:t>
    </dgm:pt>
    <dgm:pt modelId="{67932AFF-3E0A-4F5A-85A6-7BE54FBFEDD1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Планируемый объём инвестиций 5 млрд. рублей.</a:t>
          </a:r>
          <a:endParaRPr lang="ru-RU" sz="18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0009CC-EB5B-4732-AEE3-3E094F934565}" type="parTrans" cxnId="{9F9DABD3-5786-435F-813D-74A0D314B573}">
      <dgm:prSet/>
      <dgm:spPr/>
      <dgm:t>
        <a:bodyPr/>
        <a:lstStyle/>
        <a:p>
          <a:endParaRPr lang="ru-RU"/>
        </a:p>
      </dgm:t>
    </dgm:pt>
    <dgm:pt modelId="{D30717E1-0BF4-4383-9C92-C81A75C3466A}" type="sibTrans" cxnId="{9F9DABD3-5786-435F-813D-74A0D314B573}">
      <dgm:prSet/>
      <dgm:spPr/>
      <dgm:t>
        <a:bodyPr/>
        <a:lstStyle/>
        <a:p>
          <a:endParaRPr lang="ru-RU"/>
        </a:p>
      </dgm:t>
    </dgm:pt>
    <dgm:pt modelId="{B7D0E93D-803A-4185-B644-1735BA84DAC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допустимого </a:t>
          </a:r>
          <a:r>
            <a:rPr lang="ru-RU" sz="185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перетока</a:t>
          </a:r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мощности.</a:t>
          </a:r>
          <a:endParaRPr lang="ru-RU" sz="18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B34BA4-3116-417C-A21D-AF77A6CF8DA8}" type="parTrans" cxnId="{13BBA68F-0BBE-4E9C-AEE7-F80E763FE374}">
      <dgm:prSet/>
      <dgm:spPr/>
      <dgm:t>
        <a:bodyPr/>
        <a:lstStyle/>
        <a:p>
          <a:endParaRPr lang="ru-RU"/>
        </a:p>
      </dgm:t>
    </dgm:pt>
    <dgm:pt modelId="{99CD6C6A-A247-4280-89EF-32F947F572B0}" type="sibTrans" cxnId="{13BBA68F-0BBE-4E9C-AEE7-F80E763FE374}">
      <dgm:prSet/>
      <dgm:spPr/>
      <dgm:t>
        <a:bodyPr/>
        <a:lstStyle/>
        <a:p>
          <a:endParaRPr lang="ru-RU"/>
        </a:p>
      </dgm:t>
    </dgm:pt>
    <dgm:pt modelId="{FB073452-93C3-4B11-A158-32512ABF955F}" type="pres">
      <dgm:prSet presAssocID="{B93C21AF-FD3C-433A-A456-7301179E0D4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E95C35-F8BD-48E7-AE53-F1D528ED29F4}" type="pres">
      <dgm:prSet presAssocID="{500A7E3F-7DA4-4343-914C-4B0194313C20}" presName="comp" presStyleCnt="0"/>
      <dgm:spPr/>
    </dgm:pt>
    <dgm:pt modelId="{DE7AFBBD-921C-4C9B-8954-3EADFAEAD2BF}" type="pres">
      <dgm:prSet presAssocID="{500A7E3F-7DA4-4343-914C-4B0194313C20}" presName="box" presStyleLbl="node1" presStyleIdx="0" presStyleCnt="2" custScaleX="98867" custScaleY="42241" custLinFactNeighborX="874" custLinFactNeighborY="7504"/>
      <dgm:spPr/>
      <dgm:t>
        <a:bodyPr/>
        <a:lstStyle/>
        <a:p>
          <a:endParaRPr lang="ru-RU"/>
        </a:p>
      </dgm:t>
    </dgm:pt>
    <dgm:pt modelId="{343D3975-B9B6-4C4D-91E4-30965582C396}" type="pres">
      <dgm:prSet presAssocID="{500A7E3F-7DA4-4343-914C-4B0194313C20}" presName="img" presStyleLbl="fgImgPlace1" presStyleIdx="0" presStyleCnt="2" custScaleX="102943" custScaleY="42930" custLinFactNeighborX="-5857" custLinFactNeighborY="82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E2E373-6869-43A3-A6E4-D3D0B0052E4D}" type="pres">
      <dgm:prSet presAssocID="{500A7E3F-7DA4-4343-914C-4B0194313C2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B09FB5-9124-4F17-94DC-F51F6920099D}" type="pres">
      <dgm:prSet presAssocID="{5DAC2861-FDDC-4E40-BBCD-1CC283145230}" presName="spacer" presStyleCnt="0"/>
      <dgm:spPr/>
    </dgm:pt>
    <dgm:pt modelId="{B643EC86-D46F-4C11-9EFF-692808ED712F}" type="pres">
      <dgm:prSet presAssocID="{46680C15-A9BB-4974-93F8-D6E3E197244A}" presName="comp" presStyleCnt="0"/>
      <dgm:spPr/>
    </dgm:pt>
    <dgm:pt modelId="{0E894985-01B1-4A56-B2F1-570D4FD10626}" type="pres">
      <dgm:prSet presAssocID="{46680C15-A9BB-4974-93F8-D6E3E197244A}" presName="box" presStyleLbl="node1" presStyleIdx="1" presStyleCnt="2" custScaleX="99117" custScaleY="45892" custLinFactNeighborX="456" custLinFactNeighborY="2617"/>
      <dgm:spPr/>
      <dgm:t>
        <a:bodyPr/>
        <a:lstStyle/>
        <a:p>
          <a:endParaRPr lang="ru-RU"/>
        </a:p>
      </dgm:t>
    </dgm:pt>
    <dgm:pt modelId="{DF403947-FE36-495A-B372-967D05E83D8C}" type="pres">
      <dgm:prSet presAssocID="{46680C15-A9BB-4974-93F8-D6E3E197244A}" presName="img" presStyleLbl="fgImgPlace1" presStyleIdx="1" presStyleCnt="2" custScaleX="98043" custScaleY="44141" custLinFactNeighborX="-6202" custLinFactNeighborY="-1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46BA6D3-5616-47F2-934A-0E01C8A957EE}" type="pres">
      <dgm:prSet presAssocID="{46680C15-A9BB-4974-93F8-D6E3E197244A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EF7A5C-6C93-4203-A4B8-4ABF6F2978A2}" type="presOf" srcId="{234BB3F2-E482-4169-8080-EE9E32838441}" destId="{DE7AFBBD-921C-4C9B-8954-3EADFAEAD2BF}" srcOrd="0" destOrd="2" presId="urn:microsoft.com/office/officeart/2005/8/layout/vList4"/>
    <dgm:cxn modelId="{DA8DCCFB-6D51-4ECE-9138-FC0B0130890A}" type="presOf" srcId="{3E289375-98D0-4CFF-9D24-5D0F7BDBD0AA}" destId="{5AE2E373-6869-43A3-A6E4-D3D0B0052E4D}" srcOrd="1" destOrd="3" presId="urn:microsoft.com/office/officeart/2005/8/layout/vList4"/>
    <dgm:cxn modelId="{583B7616-56E9-4A3A-845E-C7B228F24990}" type="presOf" srcId="{3E289375-98D0-4CFF-9D24-5D0F7BDBD0AA}" destId="{DE7AFBBD-921C-4C9B-8954-3EADFAEAD2BF}" srcOrd="0" destOrd="3" presId="urn:microsoft.com/office/officeart/2005/8/layout/vList4"/>
    <dgm:cxn modelId="{839CF71D-5B31-403C-8FAB-3C915E60FB23}" type="presOf" srcId="{B93C21AF-FD3C-433A-A456-7301179E0D4D}" destId="{FB073452-93C3-4B11-A158-32512ABF955F}" srcOrd="0" destOrd="0" presId="urn:microsoft.com/office/officeart/2005/8/layout/vList4"/>
    <dgm:cxn modelId="{F66B7080-4B9F-4572-92EA-1827A04E5D4B}" srcId="{B93C21AF-FD3C-433A-A456-7301179E0D4D}" destId="{500A7E3F-7DA4-4343-914C-4B0194313C20}" srcOrd="0" destOrd="0" parTransId="{E9C03080-1E62-4B97-A862-000999045F44}" sibTransId="{5DAC2861-FDDC-4E40-BBCD-1CC283145230}"/>
    <dgm:cxn modelId="{4CC851FB-19CC-4039-9F91-E7B665EE69B4}" type="presOf" srcId="{67932AFF-3E0A-4F5A-85A6-7BE54FBFEDD1}" destId="{0E894985-01B1-4A56-B2F1-570D4FD10626}" srcOrd="0" destOrd="1" presId="urn:microsoft.com/office/officeart/2005/8/layout/vList4"/>
    <dgm:cxn modelId="{8AD57598-9B5F-4F60-951F-0AE6793394E1}" srcId="{500A7E3F-7DA4-4343-914C-4B0194313C20}" destId="{3E289375-98D0-4CFF-9D24-5D0F7BDBD0AA}" srcOrd="2" destOrd="0" parTransId="{3EE65603-2DDC-4F8C-8998-E2C50F5FB081}" sibTransId="{9E869EA6-2CD3-4814-A2C4-9D194A4355BA}"/>
    <dgm:cxn modelId="{EFB9ED7C-C461-4638-B1D2-FA5776715373}" type="presOf" srcId="{46680C15-A9BB-4974-93F8-D6E3E197244A}" destId="{0E894985-01B1-4A56-B2F1-570D4FD10626}" srcOrd="0" destOrd="0" presId="urn:microsoft.com/office/officeart/2005/8/layout/vList4"/>
    <dgm:cxn modelId="{6A2EFEE3-9467-40A8-A28E-9CA23ED1FD68}" type="presOf" srcId="{500A7E3F-7DA4-4343-914C-4B0194313C20}" destId="{5AE2E373-6869-43A3-A6E4-D3D0B0052E4D}" srcOrd="1" destOrd="0" presId="urn:microsoft.com/office/officeart/2005/8/layout/vList4"/>
    <dgm:cxn modelId="{CBD88616-1F15-4C30-A532-A17E60F4C090}" srcId="{B93C21AF-FD3C-433A-A456-7301179E0D4D}" destId="{46680C15-A9BB-4974-93F8-D6E3E197244A}" srcOrd="1" destOrd="0" parTransId="{39A936BC-5AEB-47B2-B610-401BC2575556}" sibTransId="{97FA736D-6BD1-4242-8B01-55F83ABD0E30}"/>
    <dgm:cxn modelId="{6D4A75F6-9994-401C-831E-E77BA16A1097}" srcId="{500A7E3F-7DA4-4343-914C-4B0194313C20}" destId="{234BB3F2-E482-4169-8080-EE9E32838441}" srcOrd="1" destOrd="0" parTransId="{2D3EA149-0832-4057-98B4-19745F50A736}" sibTransId="{F4A294A4-B9BC-40A6-823E-C1CC281AED1D}"/>
    <dgm:cxn modelId="{0391B00F-F5AB-4699-A3E5-CE792780A7D5}" type="presOf" srcId="{67932AFF-3E0A-4F5A-85A6-7BE54FBFEDD1}" destId="{C46BA6D3-5616-47F2-934A-0E01C8A957EE}" srcOrd="1" destOrd="1" presId="urn:microsoft.com/office/officeart/2005/8/layout/vList4"/>
    <dgm:cxn modelId="{3144CE61-491A-4B1D-A190-89D5F8ED8ABF}" type="presOf" srcId="{F2C25D4B-FBCE-4001-95F9-3CB0BDAA0F15}" destId="{5AE2E373-6869-43A3-A6E4-D3D0B0052E4D}" srcOrd="1" destOrd="1" presId="urn:microsoft.com/office/officeart/2005/8/layout/vList4"/>
    <dgm:cxn modelId="{85FBCD7F-3761-4061-B780-39E0629C777A}" type="presOf" srcId="{500A7E3F-7DA4-4343-914C-4B0194313C20}" destId="{DE7AFBBD-921C-4C9B-8954-3EADFAEAD2BF}" srcOrd="0" destOrd="0" presId="urn:microsoft.com/office/officeart/2005/8/layout/vList4"/>
    <dgm:cxn modelId="{948DB844-B296-4544-A335-CE8819913329}" type="presOf" srcId="{46680C15-A9BB-4974-93F8-D6E3E197244A}" destId="{C46BA6D3-5616-47F2-934A-0E01C8A957EE}" srcOrd="1" destOrd="0" presId="urn:microsoft.com/office/officeart/2005/8/layout/vList4"/>
    <dgm:cxn modelId="{58055852-07E5-4F54-ADC2-E63C46FB9E0D}" type="presOf" srcId="{B7D0E93D-803A-4185-B644-1735BA84DACA}" destId="{0E894985-01B1-4A56-B2F1-570D4FD10626}" srcOrd="0" destOrd="2" presId="urn:microsoft.com/office/officeart/2005/8/layout/vList4"/>
    <dgm:cxn modelId="{4B4BC510-B305-43BF-AEBC-8448C461BB36}" srcId="{500A7E3F-7DA4-4343-914C-4B0194313C20}" destId="{F2C25D4B-FBCE-4001-95F9-3CB0BDAA0F15}" srcOrd="0" destOrd="0" parTransId="{9F6D96D4-77FB-43EE-B524-AEF9175D0E96}" sibTransId="{82D04138-59E0-4BAB-BB98-8371CC63F340}"/>
    <dgm:cxn modelId="{9F9DABD3-5786-435F-813D-74A0D314B573}" srcId="{46680C15-A9BB-4974-93F8-D6E3E197244A}" destId="{67932AFF-3E0A-4F5A-85A6-7BE54FBFEDD1}" srcOrd="0" destOrd="0" parTransId="{110009CC-EB5B-4732-AEE3-3E094F934565}" sibTransId="{D30717E1-0BF4-4383-9C92-C81A75C3466A}"/>
    <dgm:cxn modelId="{26421B7B-1A56-40D3-A34D-84E852C827D5}" type="presOf" srcId="{F2C25D4B-FBCE-4001-95F9-3CB0BDAA0F15}" destId="{DE7AFBBD-921C-4C9B-8954-3EADFAEAD2BF}" srcOrd="0" destOrd="1" presId="urn:microsoft.com/office/officeart/2005/8/layout/vList4"/>
    <dgm:cxn modelId="{390C7D97-DCBC-494E-8958-506E8D9AE98B}" type="presOf" srcId="{B7D0E93D-803A-4185-B644-1735BA84DACA}" destId="{C46BA6D3-5616-47F2-934A-0E01C8A957EE}" srcOrd="1" destOrd="2" presId="urn:microsoft.com/office/officeart/2005/8/layout/vList4"/>
    <dgm:cxn modelId="{13BBA68F-0BBE-4E9C-AEE7-F80E763FE374}" srcId="{46680C15-A9BB-4974-93F8-D6E3E197244A}" destId="{B7D0E93D-803A-4185-B644-1735BA84DACA}" srcOrd="1" destOrd="0" parTransId="{D4B34BA4-3116-417C-A21D-AF77A6CF8DA8}" sibTransId="{99CD6C6A-A247-4280-89EF-32F947F572B0}"/>
    <dgm:cxn modelId="{85453EEB-B9B1-4713-B6CA-724DEA12EDD5}" type="presOf" srcId="{234BB3F2-E482-4169-8080-EE9E32838441}" destId="{5AE2E373-6869-43A3-A6E4-D3D0B0052E4D}" srcOrd="1" destOrd="2" presId="urn:microsoft.com/office/officeart/2005/8/layout/vList4"/>
    <dgm:cxn modelId="{55B6034C-6430-4BB9-A336-5B86E06FE05D}" type="presParOf" srcId="{FB073452-93C3-4B11-A158-32512ABF955F}" destId="{70E95C35-F8BD-48E7-AE53-F1D528ED29F4}" srcOrd="0" destOrd="0" presId="urn:microsoft.com/office/officeart/2005/8/layout/vList4"/>
    <dgm:cxn modelId="{81159935-B320-4CDF-A145-CB122F3BDDBC}" type="presParOf" srcId="{70E95C35-F8BD-48E7-AE53-F1D528ED29F4}" destId="{DE7AFBBD-921C-4C9B-8954-3EADFAEAD2BF}" srcOrd="0" destOrd="0" presId="urn:microsoft.com/office/officeart/2005/8/layout/vList4"/>
    <dgm:cxn modelId="{D14F5D81-2E04-4F5E-88F3-4D5BA0DC9AAC}" type="presParOf" srcId="{70E95C35-F8BD-48E7-AE53-F1D528ED29F4}" destId="{343D3975-B9B6-4C4D-91E4-30965582C396}" srcOrd="1" destOrd="0" presId="urn:microsoft.com/office/officeart/2005/8/layout/vList4"/>
    <dgm:cxn modelId="{031D75E2-88B0-4666-B492-9250B9D3244F}" type="presParOf" srcId="{70E95C35-F8BD-48E7-AE53-F1D528ED29F4}" destId="{5AE2E373-6869-43A3-A6E4-D3D0B0052E4D}" srcOrd="2" destOrd="0" presId="urn:microsoft.com/office/officeart/2005/8/layout/vList4"/>
    <dgm:cxn modelId="{73B924BD-6129-4797-8443-CDB9DF280150}" type="presParOf" srcId="{FB073452-93C3-4B11-A158-32512ABF955F}" destId="{37B09FB5-9124-4F17-94DC-F51F6920099D}" srcOrd="1" destOrd="0" presId="urn:microsoft.com/office/officeart/2005/8/layout/vList4"/>
    <dgm:cxn modelId="{EED47B65-1BCA-4ABC-85D0-D81FADC29311}" type="presParOf" srcId="{FB073452-93C3-4B11-A158-32512ABF955F}" destId="{B643EC86-D46F-4C11-9EFF-692808ED712F}" srcOrd="2" destOrd="0" presId="urn:microsoft.com/office/officeart/2005/8/layout/vList4"/>
    <dgm:cxn modelId="{51A79F0C-D437-4824-B5CB-B6298A655E8A}" type="presParOf" srcId="{B643EC86-D46F-4C11-9EFF-692808ED712F}" destId="{0E894985-01B1-4A56-B2F1-570D4FD10626}" srcOrd="0" destOrd="0" presId="urn:microsoft.com/office/officeart/2005/8/layout/vList4"/>
    <dgm:cxn modelId="{BD503DB5-3BB5-4264-9448-4010DC3F1B4C}" type="presParOf" srcId="{B643EC86-D46F-4C11-9EFF-692808ED712F}" destId="{DF403947-FE36-495A-B372-967D05E83D8C}" srcOrd="1" destOrd="0" presId="urn:microsoft.com/office/officeart/2005/8/layout/vList4"/>
    <dgm:cxn modelId="{C7C43B03-D04F-4631-B619-C8C7D2C13805}" type="presParOf" srcId="{B643EC86-D46F-4C11-9EFF-692808ED712F}" destId="{C46BA6D3-5616-47F2-934A-0E01C8A957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3F47A60-20AE-4E9A-B34F-BF829FC99D0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E86EA9-485B-46C6-BDA5-C9DD91F2140D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u="sng" dirty="0" smtClean="0"/>
            <a:t>Строительство автомобильной дороги федерального значения «Вилюй»</a:t>
          </a:r>
          <a:endParaRPr lang="ru-RU" sz="2000" b="1" u="sng" dirty="0"/>
        </a:p>
      </dgm:t>
    </dgm:pt>
    <dgm:pt modelId="{91B919E5-6195-44F5-B345-30E3362A2E61}" type="parTrans" cxnId="{1C6C9CF3-8912-4F8C-87B9-E9AC5B06EE33}">
      <dgm:prSet/>
      <dgm:spPr/>
      <dgm:t>
        <a:bodyPr/>
        <a:lstStyle/>
        <a:p>
          <a:endParaRPr lang="ru-RU" sz="2400"/>
        </a:p>
      </dgm:t>
    </dgm:pt>
    <dgm:pt modelId="{FFE6F5AB-77E0-4A4B-9DFF-7CBCA09912BC}" type="sibTrans" cxnId="{1C6C9CF3-8912-4F8C-87B9-E9AC5B06EE33}">
      <dgm:prSet/>
      <dgm:spPr/>
      <dgm:t>
        <a:bodyPr/>
        <a:lstStyle/>
        <a:p>
          <a:endParaRPr lang="ru-RU" sz="2400"/>
        </a:p>
      </dgm:t>
    </dgm:pt>
    <dgm:pt modelId="{59D794C1-57A3-499F-9D88-B6DFDD67E276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dirty="0" smtClean="0"/>
            <a:t>Из 52 км, построенных за 3 года, 36 км построено на территории Усть-Кутского района</a:t>
          </a:r>
          <a:endParaRPr lang="ru-RU" sz="2000" b="1" dirty="0"/>
        </a:p>
      </dgm:t>
    </dgm:pt>
    <dgm:pt modelId="{0B926D0E-DED6-47F3-AFFA-4AD607717A64}" type="parTrans" cxnId="{BFE97353-CC8F-4B5F-A0EF-9FB667508AFA}">
      <dgm:prSet/>
      <dgm:spPr/>
      <dgm:t>
        <a:bodyPr/>
        <a:lstStyle/>
        <a:p>
          <a:endParaRPr lang="ru-RU" sz="2400"/>
        </a:p>
      </dgm:t>
    </dgm:pt>
    <dgm:pt modelId="{55EC4722-D76E-4811-B9DC-99D44A75EC28}" type="sibTrans" cxnId="{BFE97353-CC8F-4B5F-A0EF-9FB667508AFA}">
      <dgm:prSet/>
      <dgm:spPr/>
      <dgm:t>
        <a:bodyPr/>
        <a:lstStyle/>
        <a:p>
          <a:endParaRPr lang="ru-RU" sz="2400"/>
        </a:p>
      </dgm:t>
    </dgm:pt>
    <dgm:pt modelId="{A0121DA0-3F21-4299-A624-E987B8724CE7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u="sng" dirty="0" smtClean="0"/>
            <a:t>Проект по строительству 2-ой ветки БАМа</a:t>
          </a:r>
          <a:endParaRPr lang="ru-RU" sz="2000" b="1" u="sng" dirty="0"/>
        </a:p>
      </dgm:t>
    </dgm:pt>
    <dgm:pt modelId="{71E098F4-52E4-4FC3-BCF5-31CCF111E3B5}" type="parTrans" cxnId="{E1175220-E3BF-4299-8AFE-F7F93A440597}">
      <dgm:prSet/>
      <dgm:spPr/>
      <dgm:t>
        <a:bodyPr/>
        <a:lstStyle/>
        <a:p>
          <a:endParaRPr lang="ru-RU" sz="2400"/>
        </a:p>
      </dgm:t>
    </dgm:pt>
    <dgm:pt modelId="{4F2F982E-128E-43BE-8099-A1A6274971F9}" type="sibTrans" cxnId="{E1175220-E3BF-4299-8AFE-F7F93A440597}">
      <dgm:prSet/>
      <dgm:spPr/>
      <dgm:t>
        <a:bodyPr/>
        <a:lstStyle/>
        <a:p>
          <a:endParaRPr lang="ru-RU" sz="2400"/>
        </a:p>
      </dgm:t>
    </dgm:pt>
    <dgm:pt modelId="{65934D0B-19EE-4E93-970E-6971CE60F7B2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dirty="0" smtClean="0"/>
            <a:t>Реконструкция</a:t>
          </a:r>
          <a:endParaRPr lang="ru-RU" sz="2000" b="1" dirty="0"/>
        </a:p>
      </dgm:t>
    </dgm:pt>
    <dgm:pt modelId="{4D6E9BC6-CC3A-4D46-AB30-9A647B95C75F}" type="parTrans" cxnId="{29191401-B8BE-4125-9452-B568A7074923}">
      <dgm:prSet/>
      <dgm:spPr/>
      <dgm:t>
        <a:bodyPr/>
        <a:lstStyle/>
        <a:p>
          <a:endParaRPr lang="ru-RU" sz="2400"/>
        </a:p>
      </dgm:t>
    </dgm:pt>
    <dgm:pt modelId="{91716848-41BF-4354-8F47-AC8F4F2419E1}" type="sibTrans" cxnId="{29191401-B8BE-4125-9452-B568A7074923}">
      <dgm:prSet/>
      <dgm:spPr/>
      <dgm:t>
        <a:bodyPr/>
        <a:lstStyle/>
        <a:p>
          <a:endParaRPr lang="ru-RU" sz="2400"/>
        </a:p>
      </dgm:t>
    </dgm:pt>
    <dgm:pt modelId="{D5B1EF16-ED99-4FB1-B907-892BFFC07982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dirty="0" smtClean="0"/>
            <a:t>Модернизация</a:t>
          </a:r>
          <a:endParaRPr lang="ru-RU" sz="2000" b="1" dirty="0"/>
        </a:p>
      </dgm:t>
    </dgm:pt>
    <dgm:pt modelId="{BF82DD42-5B8B-4926-B783-918847115E22}" type="parTrans" cxnId="{14493A8F-844B-4CBB-B2B3-C0BFDA1C7FE1}">
      <dgm:prSet/>
      <dgm:spPr/>
      <dgm:t>
        <a:bodyPr/>
        <a:lstStyle/>
        <a:p>
          <a:endParaRPr lang="ru-RU" sz="2400"/>
        </a:p>
      </dgm:t>
    </dgm:pt>
    <dgm:pt modelId="{BBAA8C1E-1E35-4093-B891-E4D580A94B66}" type="sibTrans" cxnId="{14493A8F-844B-4CBB-B2B3-C0BFDA1C7FE1}">
      <dgm:prSet/>
      <dgm:spPr/>
      <dgm:t>
        <a:bodyPr/>
        <a:lstStyle/>
        <a:p>
          <a:endParaRPr lang="ru-RU" sz="2400"/>
        </a:p>
      </dgm:t>
    </dgm:pt>
    <dgm:pt modelId="{C73B7B21-739F-4B2A-B3F0-0ED4FCEEFCCC}" type="pres">
      <dgm:prSet presAssocID="{73F47A60-20AE-4E9A-B34F-BF829FC99D0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D801F3-6636-417C-B676-5E137307D5EE}" type="pres">
      <dgm:prSet presAssocID="{62E86EA9-485B-46C6-BDA5-C9DD91F2140D}" presName="comp" presStyleCnt="0"/>
      <dgm:spPr/>
    </dgm:pt>
    <dgm:pt modelId="{96277C27-CB47-464E-B6E7-BDAFB9C32D23}" type="pres">
      <dgm:prSet presAssocID="{62E86EA9-485B-46C6-BDA5-C9DD91F2140D}" presName="box" presStyleLbl="node1" presStyleIdx="0" presStyleCnt="2" custScaleY="82722"/>
      <dgm:spPr/>
      <dgm:t>
        <a:bodyPr/>
        <a:lstStyle/>
        <a:p>
          <a:endParaRPr lang="ru-RU"/>
        </a:p>
      </dgm:t>
    </dgm:pt>
    <dgm:pt modelId="{4E65D931-CBBE-4DDD-823F-25308624DFA1}" type="pres">
      <dgm:prSet presAssocID="{62E86EA9-485B-46C6-BDA5-C9DD91F2140D}" presName="img" presStyleLbl="fgImgPlace1" presStyleIdx="0" presStyleCnt="2" custScaleX="97489" custScaleY="87545" custLinFactNeighborX="-9950" custLinFactNeighborY="-9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6DD503-E181-407B-8378-CEDD8C8B5C41}" type="pres">
      <dgm:prSet presAssocID="{62E86EA9-485B-46C6-BDA5-C9DD91F2140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913A7-23B0-4837-8EA3-361FD7654AD2}" type="pres">
      <dgm:prSet presAssocID="{FFE6F5AB-77E0-4A4B-9DFF-7CBCA09912BC}" presName="spacer" presStyleCnt="0"/>
      <dgm:spPr/>
    </dgm:pt>
    <dgm:pt modelId="{20C856CA-0E5F-4C41-BCDE-2CAD8528B2D2}" type="pres">
      <dgm:prSet presAssocID="{A0121DA0-3F21-4299-A624-E987B8724CE7}" presName="comp" presStyleCnt="0"/>
      <dgm:spPr/>
    </dgm:pt>
    <dgm:pt modelId="{32838217-A73D-4F21-9F6F-4B107FA71D55}" type="pres">
      <dgm:prSet presAssocID="{A0121DA0-3F21-4299-A624-E987B8724CE7}" presName="box" presStyleLbl="node1" presStyleIdx="1" presStyleCnt="2" custScaleY="84969" custLinFactNeighborX="-316" custLinFactNeighborY="-1926"/>
      <dgm:spPr/>
      <dgm:t>
        <a:bodyPr/>
        <a:lstStyle/>
        <a:p>
          <a:endParaRPr lang="ru-RU"/>
        </a:p>
      </dgm:t>
    </dgm:pt>
    <dgm:pt modelId="{9567EBAE-046C-4A1E-999A-EDFA85F2D99E}" type="pres">
      <dgm:prSet presAssocID="{A0121DA0-3F21-4299-A624-E987B8724CE7}" presName="img" presStyleLbl="fgImgPlace1" presStyleIdx="1" presStyleCnt="2" custScaleX="96203" custScaleY="87731" custLinFactNeighborX="-9672" custLinFactNeighborY="-18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9BA7061-AE2A-454F-AFF7-A9479076C3CB}" type="pres">
      <dgm:prSet presAssocID="{A0121DA0-3F21-4299-A624-E987B8724CE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4CCCE1-7D19-4D27-A46C-447CA3BADAE8}" type="presOf" srcId="{59D794C1-57A3-499F-9D88-B6DFDD67E276}" destId="{F26DD503-E181-407B-8378-CEDD8C8B5C41}" srcOrd="1" destOrd="1" presId="urn:microsoft.com/office/officeart/2005/8/layout/vList4"/>
    <dgm:cxn modelId="{E1175220-E3BF-4299-8AFE-F7F93A440597}" srcId="{73F47A60-20AE-4E9A-B34F-BF829FC99D0F}" destId="{A0121DA0-3F21-4299-A624-E987B8724CE7}" srcOrd="1" destOrd="0" parTransId="{71E098F4-52E4-4FC3-BCF5-31CCF111E3B5}" sibTransId="{4F2F982E-128E-43BE-8099-A1A6274971F9}"/>
    <dgm:cxn modelId="{1C6C9CF3-8912-4F8C-87B9-E9AC5B06EE33}" srcId="{73F47A60-20AE-4E9A-B34F-BF829FC99D0F}" destId="{62E86EA9-485B-46C6-BDA5-C9DD91F2140D}" srcOrd="0" destOrd="0" parTransId="{91B919E5-6195-44F5-B345-30E3362A2E61}" sibTransId="{FFE6F5AB-77E0-4A4B-9DFF-7CBCA09912BC}"/>
    <dgm:cxn modelId="{18544990-0AE7-4022-8727-B8DCD7F4EC85}" type="presOf" srcId="{62E86EA9-485B-46C6-BDA5-C9DD91F2140D}" destId="{96277C27-CB47-464E-B6E7-BDAFB9C32D23}" srcOrd="0" destOrd="0" presId="urn:microsoft.com/office/officeart/2005/8/layout/vList4"/>
    <dgm:cxn modelId="{DBEFC7B3-F33A-4D64-9396-3843F78BA9D7}" type="presOf" srcId="{65934D0B-19EE-4E93-970E-6971CE60F7B2}" destId="{F9BA7061-AE2A-454F-AFF7-A9479076C3CB}" srcOrd="1" destOrd="1" presId="urn:microsoft.com/office/officeart/2005/8/layout/vList4"/>
    <dgm:cxn modelId="{C465C852-E5C5-43B1-93D3-4886B8368DD6}" type="presOf" srcId="{D5B1EF16-ED99-4FB1-B907-892BFFC07982}" destId="{32838217-A73D-4F21-9F6F-4B107FA71D55}" srcOrd="0" destOrd="2" presId="urn:microsoft.com/office/officeart/2005/8/layout/vList4"/>
    <dgm:cxn modelId="{2B20B831-C64A-4295-B0A4-3F45B10A1B15}" type="presOf" srcId="{59D794C1-57A3-499F-9D88-B6DFDD67E276}" destId="{96277C27-CB47-464E-B6E7-BDAFB9C32D23}" srcOrd="0" destOrd="1" presId="urn:microsoft.com/office/officeart/2005/8/layout/vList4"/>
    <dgm:cxn modelId="{2E63D650-AE75-425A-9C82-DD1240428886}" type="presOf" srcId="{65934D0B-19EE-4E93-970E-6971CE60F7B2}" destId="{32838217-A73D-4F21-9F6F-4B107FA71D55}" srcOrd="0" destOrd="1" presId="urn:microsoft.com/office/officeart/2005/8/layout/vList4"/>
    <dgm:cxn modelId="{1C4B7913-80DF-4E2F-AF98-E13CFCE40DBE}" type="presOf" srcId="{A0121DA0-3F21-4299-A624-E987B8724CE7}" destId="{32838217-A73D-4F21-9F6F-4B107FA71D55}" srcOrd="0" destOrd="0" presId="urn:microsoft.com/office/officeart/2005/8/layout/vList4"/>
    <dgm:cxn modelId="{38BE2253-FD32-4AEE-A7DB-9329E0D1841F}" type="presOf" srcId="{73F47A60-20AE-4E9A-B34F-BF829FC99D0F}" destId="{C73B7B21-739F-4B2A-B3F0-0ED4FCEEFCCC}" srcOrd="0" destOrd="0" presId="urn:microsoft.com/office/officeart/2005/8/layout/vList4"/>
    <dgm:cxn modelId="{14493A8F-844B-4CBB-B2B3-C0BFDA1C7FE1}" srcId="{A0121DA0-3F21-4299-A624-E987B8724CE7}" destId="{D5B1EF16-ED99-4FB1-B907-892BFFC07982}" srcOrd="1" destOrd="0" parTransId="{BF82DD42-5B8B-4926-B783-918847115E22}" sibTransId="{BBAA8C1E-1E35-4093-B891-E4D580A94B66}"/>
    <dgm:cxn modelId="{BFE97353-CC8F-4B5F-A0EF-9FB667508AFA}" srcId="{62E86EA9-485B-46C6-BDA5-C9DD91F2140D}" destId="{59D794C1-57A3-499F-9D88-B6DFDD67E276}" srcOrd="0" destOrd="0" parTransId="{0B926D0E-DED6-47F3-AFFA-4AD607717A64}" sibTransId="{55EC4722-D76E-4811-B9DC-99D44A75EC28}"/>
    <dgm:cxn modelId="{29191401-B8BE-4125-9452-B568A7074923}" srcId="{A0121DA0-3F21-4299-A624-E987B8724CE7}" destId="{65934D0B-19EE-4E93-970E-6971CE60F7B2}" srcOrd="0" destOrd="0" parTransId="{4D6E9BC6-CC3A-4D46-AB30-9A647B95C75F}" sibTransId="{91716848-41BF-4354-8F47-AC8F4F2419E1}"/>
    <dgm:cxn modelId="{EA2FD958-FC48-413F-99A2-6DAF0ED6AF48}" type="presOf" srcId="{D5B1EF16-ED99-4FB1-B907-892BFFC07982}" destId="{F9BA7061-AE2A-454F-AFF7-A9479076C3CB}" srcOrd="1" destOrd="2" presId="urn:microsoft.com/office/officeart/2005/8/layout/vList4"/>
    <dgm:cxn modelId="{B944088E-A2A7-4F7D-8883-B91CDFCCDC8F}" type="presOf" srcId="{62E86EA9-485B-46C6-BDA5-C9DD91F2140D}" destId="{F26DD503-E181-407B-8378-CEDD8C8B5C41}" srcOrd="1" destOrd="0" presId="urn:microsoft.com/office/officeart/2005/8/layout/vList4"/>
    <dgm:cxn modelId="{147B19BE-B55B-47AA-AC81-4311408ED034}" type="presOf" srcId="{A0121DA0-3F21-4299-A624-E987B8724CE7}" destId="{F9BA7061-AE2A-454F-AFF7-A9479076C3CB}" srcOrd="1" destOrd="0" presId="urn:microsoft.com/office/officeart/2005/8/layout/vList4"/>
    <dgm:cxn modelId="{795AF483-498E-4CEB-AA20-052E67D88A0D}" type="presParOf" srcId="{C73B7B21-739F-4B2A-B3F0-0ED4FCEEFCCC}" destId="{CCD801F3-6636-417C-B676-5E137307D5EE}" srcOrd="0" destOrd="0" presId="urn:microsoft.com/office/officeart/2005/8/layout/vList4"/>
    <dgm:cxn modelId="{3ED05B90-62BB-4D85-9928-163AE3B9A1A7}" type="presParOf" srcId="{CCD801F3-6636-417C-B676-5E137307D5EE}" destId="{96277C27-CB47-464E-B6E7-BDAFB9C32D23}" srcOrd="0" destOrd="0" presId="urn:microsoft.com/office/officeart/2005/8/layout/vList4"/>
    <dgm:cxn modelId="{903E2FFE-FF5D-47BB-BAA6-30CFB83926A1}" type="presParOf" srcId="{CCD801F3-6636-417C-B676-5E137307D5EE}" destId="{4E65D931-CBBE-4DDD-823F-25308624DFA1}" srcOrd="1" destOrd="0" presId="urn:microsoft.com/office/officeart/2005/8/layout/vList4"/>
    <dgm:cxn modelId="{6134519A-A23B-4B67-B103-63B9528470FD}" type="presParOf" srcId="{CCD801F3-6636-417C-B676-5E137307D5EE}" destId="{F26DD503-E181-407B-8378-CEDD8C8B5C41}" srcOrd="2" destOrd="0" presId="urn:microsoft.com/office/officeart/2005/8/layout/vList4"/>
    <dgm:cxn modelId="{2AA40543-D249-4EF7-802C-5B2F19FEADEA}" type="presParOf" srcId="{C73B7B21-739F-4B2A-B3F0-0ED4FCEEFCCC}" destId="{1CC913A7-23B0-4837-8EA3-361FD7654AD2}" srcOrd="1" destOrd="0" presId="urn:microsoft.com/office/officeart/2005/8/layout/vList4"/>
    <dgm:cxn modelId="{9CFDB463-5BA4-4C77-BB7A-5068EBDA266A}" type="presParOf" srcId="{C73B7B21-739F-4B2A-B3F0-0ED4FCEEFCCC}" destId="{20C856CA-0E5F-4C41-BCDE-2CAD8528B2D2}" srcOrd="2" destOrd="0" presId="urn:microsoft.com/office/officeart/2005/8/layout/vList4"/>
    <dgm:cxn modelId="{594E6AA6-61C7-41BE-840D-35D807DBB662}" type="presParOf" srcId="{20C856CA-0E5F-4C41-BCDE-2CAD8528B2D2}" destId="{32838217-A73D-4F21-9F6F-4B107FA71D55}" srcOrd="0" destOrd="0" presId="urn:microsoft.com/office/officeart/2005/8/layout/vList4"/>
    <dgm:cxn modelId="{716AA69F-25A5-4833-B396-6C29AA066912}" type="presParOf" srcId="{20C856CA-0E5F-4C41-BCDE-2CAD8528B2D2}" destId="{9567EBAE-046C-4A1E-999A-EDFA85F2D99E}" srcOrd="1" destOrd="0" presId="urn:microsoft.com/office/officeart/2005/8/layout/vList4"/>
    <dgm:cxn modelId="{42CCE023-55B9-481E-88F7-3B8E61AAFC23}" type="presParOf" srcId="{20C856CA-0E5F-4C41-BCDE-2CAD8528B2D2}" destId="{F9BA7061-AE2A-454F-AFF7-A9479076C3C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A8A9FB-7069-42A9-ADBF-64B204AC53F2}" type="doc">
      <dgm:prSet loTypeId="urn:microsoft.com/office/officeart/2005/8/layout/vList4" loCatId="list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35B0A2E-F33A-4193-9C0F-6F87E5C5E33C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Условия для развития туризма и отдыха: экологическая составляющая, наличие санатория с лечебными водами и грязями, возможность реализации этнографического, экстремального (охота, рыбалка) туризма.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465388-D2B7-4782-B744-226586A3AE5F}" type="parTrans" cxnId="{51DBC9BC-AEA8-406C-8BC0-162E4E6E8BC9}">
      <dgm:prSet/>
      <dgm:spPr/>
      <dgm:t>
        <a:bodyPr/>
        <a:lstStyle/>
        <a:p>
          <a:endParaRPr lang="ru-RU"/>
        </a:p>
      </dgm:t>
    </dgm:pt>
    <dgm:pt modelId="{063585C7-4D4C-4933-8C2F-28D3164290AD}" type="sibTrans" cxnId="{51DBC9BC-AEA8-406C-8BC0-162E4E6E8BC9}">
      <dgm:prSet/>
      <dgm:spPr/>
      <dgm:t>
        <a:bodyPr/>
        <a:lstStyle/>
        <a:p>
          <a:endParaRPr lang="ru-RU"/>
        </a:p>
      </dgm:t>
    </dgm:pt>
    <dgm:pt modelId="{3F0BAF00-5467-4396-A230-946BA16585E3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Условия для развития сельскохозяйственной деятельности (животноводство, молочное направление, выращивание кормовых культур, разведение рыб).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B0DEBE-90D9-4AE0-838F-3F43B64CF0E7}" type="parTrans" cxnId="{ED025888-8AAF-4DA7-9F99-D373E87071C7}">
      <dgm:prSet/>
      <dgm:spPr/>
      <dgm:t>
        <a:bodyPr/>
        <a:lstStyle/>
        <a:p>
          <a:endParaRPr lang="ru-RU"/>
        </a:p>
      </dgm:t>
    </dgm:pt>
    <dgm:pt modelId="{2AF33A6E-27DF-4A71-B420-B52E072DD86C}" type="sibTrans" cxnId="{ED025888-8AAF-4DA7-9F99-D373E87071C7}">
      <dgm:prSet/>
      <dgm:spPr/>
      <dgm:t>
        <a:bodyPr/>
        <a:lstStyle/>
        <a:p>
          <a:endParaRPr lang="ru-RU"/>
        </a:p>
      </dgm:t>
    </dgm:pt>
    <dgm:pt modelId="{2289E661-1AD2-4038-9D48-C8CFD4B61298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Налоговые льготы, устанавливаемые региональным правительством для отдельных видов деятельности.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19797F-BE7B-4D07-89C2-625240CB5585}" type="parTrans" cxnId="{DD5880C1-E7D3-485E-AEC8-36BBFEA82F73}">
      <dgm:prSet/>
      <dgm:spPr/>
      <dgm:t>
        <a:bodyPr/>
        <a:lstStyle/>
        <a:p>
          <a:endParaRPr lang="ru-RU"/>
        </a:p>
      </dgm:t>
    </dgm:pt>
    <dgm:pt modelId="{35601592-518B-4F1E-9E9E-D1F9346BC9FF}" type="sibTrans" cxnId="{DD5880C1-E7D3-485E-AEC8-36BBFEA82F73}">
      <dgm:prSet/>
      <dgm:spPr/>
      <dgm:t>
        <a:bodyPr/>
        <a:lstStyle/>
        <a:p>
          <a:endParaRPr lang="ru-RU"/>
        </a:p>
      </dgm:t>
    </dgm:pt>
    <dgm:pt modelId="{50035A87-7C01-4C18-A1EA-2BE294A9E6FC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Низкая стоимость электроэнергии. </a:t>
          </a:r>
          <a:r>
            <a:rPr lang="ru-RU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Стоимость кВт*ч для производственных </a:t>
          </a:r>
          <a:r>
            <a:rPr lang="ru-RU" sz="2400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предприятий 0,04-0,06</a:t>
          </a:r>
          <a:r>
            <a:rPr lang="en-US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BB1D78-C1F4-4A3F-89A6-345357DB2BF7}" type="parTrans" cxnId="{77DCB694-71B7-486B-B7BA-5BAE5BA05DD6}">
      <dgm:prSet/>
      <dgm:spPr/>
      <dgm:t>
        <a:bodyPr/>
        <a:lstStyle/>
        <a:p>
          <a:endParaRPr lang="ru-RU"/>
        </a:p>
      </dgm:t>
    </dgm:pt>
    <dgm:pt modelId="{55CB5EBA-A17E-49F4-9BDE-C4F0F90694B6}" type="sibTrans" cxnId="{77DCB694-71B7-486B-B7BA-5BAE5BA05DD6}">
      <dgm:prSet/>
      <dgm:spPr/>
      <dgm:t>
        <a:bodyPr/>
        <a:lstStyle/>
        <a:p>
          <a:endParaRPr lang="ru-RU"/>
        </a:p>
      </dgm:t>
    </dgm:pt>
    <dgm:pt modelId="{A267D8B1-7453-44B9-B9C2-D529B2A99318}" type="pres">
      <dgm:prSet presAssocID="{9AA8A9FB-7069-42A9-ADBF-64B204AC53F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81A819-6FC3-4590-8336-FE2E19C3C62B}" type="pres">
      <dgm:prSet presAssocID="{50035A87-7C01-4C18-A1EA-2BE294A9E6FC}" presName="comp" presStyleCnt="0"/>
      <dgm:spPr/>
    </dgm:pt>
    <dgm:pt modelId="{CB151F08-FBC1-4FEE-95AC-5AAF4B7EEE01}" type="pres">
      <dgm:prSet presAssocID="{50035A87-7C01-4C18-A1EA-2BE294A9E6FC}" presName="box" presStyleLbl="node1" presStyleIdx="0" presStyleCnt="4"/>
      <dgm:spPr/>
      <dgm:t>
        <a:bodyPr/>
        <a:lstStyle/>
        <a:p>
          <a:endParaRPr lang="ru-RU"/>
        </a:p>
      </dgm:t>
    </dgm:pt>
    <dgm:pt modelId="{5E4DD305-3F8E-413F-8998-E4E9C3DCBF0D}" type="pres">
      <dgm:prSet presAssocID="{50035A87-7C01-4C18-A1EA-2BE294A9E6FC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93019AA-4469-4F3A-995E-8117132C7AEF}" type="pres">
      <dgm:prSet presAssocID="{50035A87-7C01-4C18-A1EA-2BE294A9E6F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9EC84-4AAA-43F4-919C-987C5D7D8DEA}" type="pres">
      <dgm:prSet presAssocID="{55CB5EBA-A17E-49F4-9BDE-C4F0F90694B6}" presName="spacer" presStyleCnt="0"/>
      <dgm:spPr/>
    </dgm:pt>
    <dgm:pt modelId="{50B7E937-E89F-4121-A931-548A9EF74DCC}" type="pres">
      <dgm:prSet presAssocID="{435B0A2E-F33A-4193-9C0F-6F87E5C5E33C}" presName="comp" presStyleCnt="0"/>
      <dgm:spPr/>
      <dgm:t>
        <a:bodyPr/>
        <a:lstStyle/>
        <a:p>
          <a:endParaRPr lang="ru-RU"/>
        </a:p>
      </dgm:t>
    </dgm:pt>
    <dgm:pt modelId="{1BC6C6C1-21AC-4647-BDB9-B81E96BBF9C5}" type="pres">
      <dgm:prSet presAssocID="{435B0A2E-F33A-4193-9C0F-6F87E5C5E33C}" presName="box" presStyleLbl="node1" presStyleIdx="1" presStyleCnt="4"/>
      <dgm:spPr/>
      <dgm:t>
        <a:bodyPr/>
        <a:lstStyle/>
        <a:p>
          <a:endParaRPr lang="ru-RU"/>
        </a:p>
      </dgm:t>
    </dgm:pt>
    <dgm:pt modelId="{C24EA78B-B1CE-4340-AD0D-B7BF95076703}" type="pres">
      <dgm:prSet presAssocID="{435B0A2E-F33A-4193-9C0F-6F87E5C5E33C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F0CB951-B72D-42D8-BF71-7348BE803397}" type="pres">
      <dgm:prSet presAssocID="{435B0A2E-F33A-4193-9C0F-6F87E5C5E33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3AA4F4-8EFF-4657-AF21-2BA71DF4CE62}" type="pres">
      <dgm:prSet presAssocID="{063585C7-4D4C-4933-8C2F-28D3164290AD}" presName="spacer" presStyleCnt="0"/>
      <dgm:spPr/>
      <dgm:t>
        <a:bodyPr/>
        <a:lstStyle/>
        <a:p>
          <a:endParaRPr lang="ru-RU"/>
        </a:p>
      </dgm:t>
    </dgm:pt>
    <dgm:pt modelId="{7539F817-AE10-4CA3-B8A1-21419E9E6F9C}" type="pres">
      <dgm:prSet presAssocID="{3F0BAF00-5467-4396-A230-946BA16585E3}" presName="comp" presStyleCnt="0"/>
      <dgm:spPr/>
      <dgm:t>
        <a:bodyPr/>
        <a:lstStyle/>
        <a:p>
          <a:endParaRPr lang="ru-RU"/>
        </a:p>
      </dgm:t>
    </dgm:pt>
    <dgm:pt modelId="{9CAA4C50-42B0-4A68-B449-69E1B2B0D22F}" type="pres">
      <dgm:prSet presAssocID="{3F0BAF00-5467-4396-A230-946BA16585E3}" presName="box" presStyleLbl="node1" presStyleIdx="2" presStyleCnt="4"/>
      <dgm:spPr/>
      <dgm:t>
        <a:bodyPr/>
        <a:lstStyle/>
        <a:p>
          <a:endParaRPr lang="ru-RU"/>
        </a:p>
      </dgm:t>
    </dgm:pt>
    <dgm:pt modelId="{4C4DC3C2-A433-489B-A31F-E4972BF68E5A}" type="pres">
      <dgm:prSet presAssocID="{3F0BAF00-5467-4396-A230-946BA16585E3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BFDD546-4468-4DF3-97BA-F2C2FB57A2D6}" type="pres">
      <dgm:prSet presAssocID="{3F0BAF00-5467-4396-A230-946BA16585E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8BDB8C-9F9E-4193-84B5-0E5C09775654}" type="pres">
      <dgm:prSet presAssocID="{2AF33A6E-27DF-4A71-B420-B52E072DD86C}" presName="spacer" presStyleCnt="0"/>
      <dgm:spPr/>
    </dgm:pt>
    <dgm:pt modelId="{534AE04F-A208-4F5D-AB0D-23D47E67D03B}" type="pres">
      <dgm:prSet presAssocID="{2289E661-1AD2-4038-9D48-C8CFD4B61298}" presName="comp" presStyleCnt="0"/>
      <dgm:spPr/>
    </dgm:pt>
    <dgm:pt modelId="{F9EB8888-FF04-4822-9CB0-5CBC33BDDB4A}" type="pres">
      <dgm:prSet presAssocID="{2289E661-1AD2-4038-9D48-C8CFD4B61298}" presName="box" presStyleLbl="node1" presStyleIdx="3" presStyleCnt="4"/>
      <dgm:spPr/>
      <dgm:t>
        <a:bodyPr/>
        <a:lstStyle/>
        <a:p>
          <a:endParaRPr lang="ru-RU"/>
        </a:p>
      </dgm:t>
    </dgm:pt>
    <dgm:pt modelId="{52B8829A-58BC-482C-9DAE-AC7FA0DA4BFE}" type="pres">
      <dgm:prSet presAssocID="{2289E661-1AD2-4038-9D48-C8CFD4B61298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FE2F4D-75AB-4B30-8B4D-74494803CA9E}" type="pres">
      <dgm:prSet presAssocID="{2289E661-1AD2-4038-9D48-C8CFD4B6129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79EC7E-1974-451C-AD5B-14940FC7DF37}" type="presOf" srcId="{2289E661-1AD2-4038-9D48-C8CFD4B61298}" destId="{F9EB8888-FF04-4822-9CB0-5CBC33BDDB4A}" srcOrd="0" destOrd="0" presId="urn:microsoft.com/office/officeart/2005/8/layout/vList4"/>
    <dgm:cxn modelId="{EB566AF8-5782-4166-9EC9-EAE5C3160A7A}" type="presOf" srcId="{435B0A2E-F33A-4193-9C0F-6F87E5C5E33C}" destId="{1BC6C6C1-21AC-4647-BDB9-B81E96BBF9C5}" srcOrd="0" destOrd="0" presId="urn:microsoft.com/office/officeart/2005/8/layout/vList4"/>
    <dgm:cxn modelId="{ED025888-8AAF-4DA7-9F99-D373E87071C7}" srcId="{9AA8A9FB-7069-42A9-ADBF-64B204AC53F2}" destId="{3F0BAF00-5467-4396-A230-946BA16585E3}" srcOrd="2" destOrd="0" parTransId="{81B0DEBE-90D9-4AE0-838F-3F43B64CF0E7}" sibTransId="{2AF33A6E-27DF-4A71-B420-B52E072DD86C}"/>
    <dgm:cxn modelId="{86AFB2DF-B97E-4A2E-994D-29512E4486E4}" type="presOf" srcId="{50035A87-7C01-4C18-A1EA-2BE294A9E6FC}" destId="{D93019AA-4469-4F3A-995E-8117132C7AEF}" srcOrd="1" destOrd="0" presId="urn:microsoft.com/office/officeart/2005/8/layout/vList4"/>
    <dgm:cxn modelId="{3EEE7458-8C0C-4B5A-9B08-BC96DE324B80}" type="presOf" srcId="{3F0BAF00-5467-4396-A230-946BA16585E3}" destId="{9BFDD546-4468-4DF3-97BA-F2C2FB57A2D6}" srcOrd="1" destOrd="0" presId="urn:microsoft.com/office/officeart/2005/8/layout/vList4"/>
    <dgm:cxn modelId="{77DCB694-71B7-486B-B7BA-5BAE5BA05DD6}" srcId="{9AA8A9FB-7069-42A9-ADBF-64B204AC53F2}" destId="{50035A87-7C01-4C18-A1EA-2BE294A9E6FC}" srcOrd="0" destOrd="0" parTransId="{6CBB1D78-C1F4-4A3F-89A6-345357DB2BF7}" sibTransId="{55CB5EBA-A17E-49F4-9BDE-C4F0F90694B6}"/>
    <dgm:cxn modelId="{51DBC9BC-AEA8-406C-8BC0-162E4E6E8BC9}" srcId="{9AA8A9FB-7069-42A9-ADBF-64B204AC53F2}" destId="{435B0A2E-F33A-4193-9C0F-6F87E5C5E33C}" srcOrd="1" destOrd="0" parTransId="{14465388-D2B7-4782-B744-226586A3AE5F}" sibTransId="{063585C7-4D4C-4933-8C2F-28D3164290AD}"/>
    <dgm:cxn modelId="{06F20B6A-8AE2-414B-A8AF-2B8F83B3EAC2}" type="presOf" srcId="{9AA8A9FB-7069-42A9-ADBF-64B204AC53F2}" destId="{A267D8B1-7453-44B9-B9C2-D529B2A99318}" srcOrd="0" destOrd="0" presId="urn:microsoft.com/office/officeart/2005/8/layout/vList4"/>
    <dgm:cxn modelId="{31CC7E70-F1F8-4C2D-90B9-C30DD93EF215}" type="presOf" srcId="{3F0BAF00-5467-4396-A230-946BA16585E3}" destId="{9CAA4C50-42B0-4A68-B449-69E1B2B0D22F}" srcOrd="0" destOrd="0" presId="urn:microsoft.com/office/officeart/2005/8/layout/vList4"/>
    <dgm:cxn modelId="{DD5880C1-E7D3-485E-AEC8-36BBFEA82F73}" srcId="{9AA8A9FB-7069-42A9-ADBF-64B204AC53F2}" destId="{2289E661-1AD2-4038-9D48-C8CFD4B61298}" srcOrd="3" destOrd="0" parTransId="{2619797F-BE7B-4D07-89C2-625240CB5585}" sibTransId="{35601592-518B-4F1E-9E9E-D1F9346BC9FF}"/>
    <dgm:cxn modelId="{735A89D8-D646-4000-A3F9-F0DCC8239928}" type="presOf" srcId="{2289E661-1AD2-4038-9D48-C8CFD4B61298}" destId="{6BFE2F4D-75AB-4B30-8B4D-74494803CA9E}" srcOrd="1" destOrd="0" presId="urn:microsoft.com/office/officeart/2005/8/layout/vList4"/>
    <dgm:cxn modelId="{84815431-6AE5-4FFA-8B6E-88B1D88A41AD}" type="presOf" srcId="{50035A87-7C01-4C18-A1EA-2BE294A9E6FC}" destId="{CB151F08-FBC1-4FEE-95AC-5AAF4B7EEE01}" srcOrd="0" destOrd="0" presId="urn:microsoft.com/office/officeart/2005/8/layout/vList4"/>
    <dgm:cxn modelId="{2CA838AC-921F-415D-AA57-5065663154ED}" type="presOf" srcId="{435B0A2E-F33A-4193-9C0F-6F87E5C5E33C}" destId="{BF0CB951-B72D-42D8-BF71-7348BE803397}" srcOrd="1" destOrd="0" presId="urn:microsoft.com/office/officeart/2005/8/layout/vList4"/>
    <dgm:cxn modelId="{CBC2726B-204A-4BCD-ADB4-DB8610E05396}" type="presParOf" srcId="{A267D8B1-7453-44B9-B9C2-D529B2A99318}" destId="{8481A819-6FC3-4590-8336-FE2E19C3C62B}" srcOrd="0" destOrd="0" presId="urn:microsoft.com/office/officeart/2005/8/layout/vList4"/>
    <dgm:cxn modelId="{735EB606-7C14-46DA-BFF7-E6EEFF1DDBA9}" type="presParOf" srcId="{8481A819-6FC3-4590-8336-FE2E19C3C62B}" destId="{CB151F08-FBC1-4FEE-95AC-5AAF4B7EEE01}" srcOrd="0" destOrd="0" presId="urn:microsoft.com/office/officeart/2005/8/layout/vList4"/>
    <dgm:cxn modelId="{9BEFFD2E-6D9C-45B9-978C-57E93C8F802E}" type="presParOf" srcId="{8481A819-6FC3-4590-8336-FE2E19C3C62B}" destId="{5E4DD305-3F8E-413F-8998-E4E9C3DCBF0D}" srcOrd="1" destOrd="0" presId="urn:microsoft.com/office/officeart/2005/8/layout/vList4"/>
    <dgm:cxn modelId="{0A41D273-BEE1-47CC-93C4-CE1AAAEC048D}" type="presParOf" srcId="{8481A819-6FC3-4590-8336-FE2E19C3C62B}" destId="{D93019AA-4469-4F3A-995E-8117132C7AEF}" srcOrd="2" destOrd="0" presId="urn:microsoft.com/office/officeart/2005/8/layout/vList4"/>
    <dgm:cxn modelId="{938AFC49-B99E-4163-950B-3211ED5E47C1}" type="presParOf" srcId="{A267D8B1-7453-44B9-B9C2-D529B2A99318}" destId="{FF39EC84-4AAA-43F4-919C-987C5D7D8DEA}" srcOrd="1" destOrd="0" presId="urn:microsoft.com/office/officeart/2005/8/layout/vList4"/>
    <dgm:cxn modelId="{7AEAF324-8B10-44E3-8751-30247A422F6F}" type="presParOf" srcId="{A267D8B1-7453-44B9-B9C2-D529B2A99318}" destId="{50B7E937-E89F-4121-A931-548A9EF74DCC}" srcOrd="2" destOrd="0" presId="urn:microsoft.com/office/officeart/2005/8/layout/vList4"/>
    <dgm:cxn modelId="{1D1AABCB-962B-4824-AE80-0C4DA0B0FF29}" type="presParOf" srcId="{50B7E937-E89F-4121-A931-548A9EF74DCC}" destId="{1BC6C6C1-21AC-4647-BDB9-B81E96BBF9C5}" srcOrd="0" destOrd="0" presId="urn:microsoft.com/office/officeart/2005/8/layout/vList4"/>
    <dgm:cxn modelId="{2CCB8333-A0AF-4846-A852-38170D1CF039}" type="presParOf" srcId="{50B7E937-E89F-4121-A931-548A9EF74DCC}" destId="{C24EA78B-B1CE-4340-AD0D-B7BF95076703}" srcOrd="1" destOrd="0" presId="urn:microsoft.com/office/officeart/2005/8/layout/vList4"/>
    <dgm:cxn modelId="{39C799D4-2920-46DE-8E75-766C0A6384D5}" type="presParOf" srcId="{50B7E937-E89F-4121-A931-548A9EF74DCC}" destId="{BF0CB951-B72D-42D8-BF71-7348BE803397}" srcOrd="2" destOrd="0" presId="urn:microsoft.com/office/officeart/2005/8/layout/vList4"/>
    <dgm:cxn modelId="{FD5C2438-8B3A-4775-B689-7EF3F4BCA433}" type="presParOf" srcId="{A267D8B1-7453-44B9-B9C2-D529B2A99318}" destId="{D53AA4F4-8EFF-4657-AF21-2BA71DF4CE62}" srcOrd="3" destOrd="0" presId="urn:microsoft.com/office/officeart/2005/8/layout/vList4"/>
    <dgm:cxn modelId="{78E880FD-67B1-40EF-8788-F610F9A347DD}" type="presParOf" srcId="{A267D8B1-7453-44B9-B9C2-D529B2A99318}" destId="{7539F817-AE10-4CA3-B8A1-21419E9E6F9C}" srcOrd="4" destOrd="0" presId="urn:microsoft.com/office/officeart/2005/8/layout/vList4"/>
    <dgm:cxn modelId="{04F1B4A3-103B-4887-B8D9-DCF5294BBE25}" type="presParOf" srcId="{7539F817-AE10-4CA3-B8A1-21419E9E6F9C}" destId="{9CAA4C50-42B0-4A68-B449-69E1B2B0D22F}" srcOrd="0" destOrd="0" presId="urn:microsoft.com/office/officeart/2005/8/layout/vList4"/>
    <dgm:cxn modelId="{8CB37F69-139E-4FC9-9C83-132D851A2827}" type="presParOf" srcId="{7539F817-AE10-4CA3-B8A1-21419E9E6F9C}" destId="{4C4DC3C2-A433-489B-A31F-E4972BF68E5A}" srcOrd="1" destOrd="0" presId="urn:microsoft.com/office/officeart/2005/8/layout/vList4"/>
    <dgm:cxn modelId="{730D9AC0-ED44-4DAA-944C-BE4C09F0A832}" type="presParOf" srcId="{7539F817-AE10-4CA3-B8A1-21419E9E6F9C}" destId="{9BFDD546-4468-4DF3-97BA-F2C2FB57A2D6}" srcOrd="2" destOrd="0" presId="urn:microsoft.com/office/officeart/2005/8/layout/vList4"/>
    <dgm:cxn modelId="{C3B1E4FD-A82F-401A-9E0A-03A6787AF646}" type="presParOf" srcId="{A267D8B1-7453-44B9-B9C2-D529B2A99318}" destId="{F78BDB8C-9F9E-4193-84B5-0E5C09775654}" srcOrd="5" destOrd="0" presId="urn:microsoft.com/office/officeart/2005/8/layout/vList4"/>
    <dgm:cxn modelId="{1E9D4CEF-14E5-421E-A916-6324269F2931}" type="presParOf" srcId="{A267D8B1-7453-44B9-B9C2-D529B2A99318}" destId="{534AE04F-A208-4F5D-AB0D-23D47E67D03B}" srcOrd="6" destOrd="0" presId="urn:microsoft.com/office/officeart/2005/8/layout/vList4"/>
    <dgm:cxn modelId="{B43CCB17-1845-4E8C-89FB-37A2DA73CAD8}" type="presParOf" srcId="{534AE04F-A208-4F5D-AB0D-23D47E67D03B}" destId="{F9EB8888-FF04-4822-9CB0-5CBC33BDDB4A}" srcOrd="0" destOrd="0" presId="urn:microsoft.com/office/officeart/2005/8/layout/vList4"/>
    <dgm:cxn modelId="{27C69211-637A-4B30-B5AB-0E4596D98697}" type="presParOf" srcId="{534AE04F-A208-4F5D-AB0D-23D47E67D03B}" destId="{52B8829A-58BC-482C-9DAE-AC7FA0DA4BFE}" srcOrd="1" destOrd="0" presId="urn:microsoft.com/office/officeart/2005/8/layout/vList4"/>
    <dgm:cxn modelId="{0EF6E991-F6CC-4D1C-B026-C5244BD4C21E}" type="presParOf" srcId="{534AE04F-A208-4F5D-AB0D-23D47E67D03B}" destId="{6BFE2F4D-75AB-4B30-8B4D-74494803CA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853EB6-341F-4275-9F31-74BCE887FCD6}" type="doc">
      <dgm:prSet loTypeId="urn:microsoft.com/office/officeart/2008/layout/HexagonCluster" loCatId="relationship" qsTypeId="urn:microsoft.com/office/officeart/2005/8/quickstyle/3d7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DB85C19E-4B6B-4FA0-87B7-DD42F9CF7B33}">
      <dgm:prSet custT="1"/>
      <dgm:spPr/>
      <dgm:t>
        <a:bodyPr/>
        <a:lstStyle/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Перевалка грузов с одного вида транспорта на другой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AAE104-C263-4C3A-A2F1-6C02DE12FA5E}" type="parTrans" cxnId="{18D92099-50E0-42D3-BEFE-A138F6D4B32E}">
      <dgm:prSet/>
      <dgm:spPr/>
      <dgm:t>
        <a:bodyPr/>
        <a:lstStyle/>
        <a:p>
          <a:endParaRPr lang="ru-RU"/>
        </a:p>
      </dgm:t>
    </dgm:pt>
    <dgm:pt modelId="{10C0DD64-64A1-4EAA-925E-B611D2D68F1E}" type="sibTrans" cxnId="{18D92099-50E0-42D3-BEFE-A138F6D4B32E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C64244F-5B10-456D-91A0-4019383F16DC}">
      <dgm:prSet custT="1"/>
      <dgm:spPr/>
      <dgm:t>
        <a:bodyPr/>
        <a:lstStyle/>
        <a:p>
          <a:pPr rtl="0"/>
          <a:r>
            <a:rPr lang="ru-RU" sz="18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Железнодо-рожный</a:t>
          </a:r>
          <a:r>
            <a:rPr lang="ru-RU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транспорт  (БАМ)</a:t>
          </a:r>
          <a:endParaRPr lang="ru-RU" sz="1800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69A0B7-2642-402E-A33C-EC5BFE6CB3B6}" type="parTrans" cxnId="{358786A4-B027-4646-9185-20DB830B95D7}">
      <dgm:prSet/>
      <dgm:spPr/>
      <dgm:t>
        <a:bodyPr/>
        <a:lstStyle/>
        <a:p>
          <a:endParaRPr lang="ru-RU"/>
        </a:p>
      </dgm:t>
    </dgm:pt>
    <dgm:pt modelId="{45485F8A-C336-4293-B9A7-3F98F54A5786}" type="sibTrans" cxnId="{358786A4-B027-4646-9185-20DB830B95D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F71D174-836E-4766-9E01-DF5417B046DC}">
      <dgm:prSet custT="1"/>
      <dgm:spPr/>
      <dgm:t>
        <a:bodyPr/>
        <a:lstStyle/>
        <a:p>
          <a:pPr rtl="0"/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Внутренние водные пути (река Лена)</a:t>
          </a:r>
        </a:p>
      </dgm:t>
    </dgm:pt>
    <dgm:pt modelId="{B564066E-E6D8-4B38-9C75-E226FD389DF9}" type="parTrans" cxnId="{1DA35CBB-9753-4450-BADA-48345657088C}">
      <dgm:prSet/>
      <dgm:spPr/>
      <dgm:t>
        <a:bodyPr/>
        <a:lstStyle/>
        <a:p>
          <a:endParaRPr lang="ru-RU"/>
        </a:p>
      </dgm:t>
    </dgm:pt>
    <dgm:pt modelId="{4CAEC5CE-E0EF-48CA-9917-EC99D8DA6F45}" type="sibTrans" cxnId="{1DA35CBB-9753-4450-BADA-48345657088C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5E0E61-21F2-4EAC-8A96-2179151F2BFD}">
      <dgm:prSet custT="1"/>
      <dgm:spPr/>
      <dgm:t>
        <a:bodyPr/>
        <a:lstStyle/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Автомобиль-</a:t>
          </a:r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ные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дороги (федерально-</a:t>
          </a:r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го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региональ-ного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значения)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DE49E7-229B-4AF6-91C4-56E3543E8679}" type="parTrans" cxnId="{35C15FCF-E950-488B-9DEC-40A4088666E2}">
      <dgm:prSet/>
      <dgm:spPr/>
      <dgm:t>
        <a:bodyPr/>
        <a:lstStyle/>
        <a:p>
          <a:endParaRPr lang="ru-RU"/>
        </a:p>
      </dgm:t>
    </dgm:pt>
    <dgm:pt modelId="{B3C2EB52-BF5A-4CD4-AED9-2881503F06EB}" type="sibTrans" cxnId="{35C15FCF-E950-488B-9DEC-40A4088666E2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ED8485-4AB2-459A-8656-808628D57984}">
      <dgm:prSet custT="1"/>
      <dgm:spPr/>
      <dgm:t>
        <a:bodyPr/>
        <a:lstStyle/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Воздушное сообщение (Аэропорт Усть-Кут)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109482-9DFF-4F6B-B8A4-25E043E8705E}" type="parTrans" cxnId="{84272CE6-D72A-4FBF-A3C3-E1526B7154E7}">
      <dgm:prSet/>
      <dgm:spPr/>
      <dgm:t>
        <a:bodyPr/>
        <a:lstStyle/>
        <a:p>
          <a:endParaRPr lang="ru-RU"/>
        </a:p>
      </dgm:t>
    </dgm:pt>
    <dgm:pt modelId="{7DCC1DC3-0D29-423E-B7C9-C1346E6C914F}" type="sibTrans" cxnId="{84272CE6-D72A-4FBF-A3C3-E1526B7154E7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9D229D-B68B-42BF-83B6-AE42E7E7F96B}">
      <dgm:prSet custT="1"/>
      <dgm:spPr/>
      <dgm:t>
        <a:bodyPr/>
        <a:lstStyle/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Нефтепровод (ВСТО)</a:t>
          </a:r>
        </a:p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Газопровод (Сила Сибири)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0209E5-A42B-4568-AE60-A7D54029DA64}" type="parTrans" cxnId="{07276176-E21E-461A-AEAA-65E75291E781}">
      <dgm:prSet/>
      <dgm:spPr/>
      <dgm:t>
        <a:bodyPr/>
        <a:lstStyle/>
        <a:p>
          <a:endParaRPr lang="ru-RU"/>
        </a:p>
      </dgm:t>
    </dgm:pt>
    <dgm:pt modelId="{B0A5F7AA-16B2-4AFD-8288-A4F4C2CDE7DA}" type="sibTrans" cxnId="{07276176-E21E-461A-AEAA-65E75291E781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53F27B9-5BB4-417A-BB43-4CBF2977E323}" type="pres">
      <dgm:prSet presAssocID="{C7853EB6-341F-4275-9F31-74BCE887FCD6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24620298-97E0-4326-9CF1-22AEAB5BEAC5}" type="pres">
      <dgm:prSet presAssocID="{DB85C19E-4B6B-4FA0-87B7-DD42F9CF7B33}" presName="text1" presStyleCnt="0"/>
      <dgm:spPr/>
    </dgm:pt>
    <dgm:pt modelId="{F81DEA4E-93F8-47FA-804D-B7AEFB5E55E2}" type="pres">
      <dgm:prSet presAssocID="{DB85C19E-4B6B-4FA0-87B7-DD42F9CF7B33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3FAB3-A93A-48DF-A0DC-410C25B7EDA7}" type="pres">
      <dgm:prSet presAssocID="{DB85C19E-4B6B-4FA0-87B7-DD42F9CF7B33}" presName="textaccent1" presStyleCnt="0"/>
      <dgm:spPr/>
    </dgm:pt>
    <dgm:pt modelId="{C96ABD1C-BB58-4D65-A9CC-B1044F96B45A}" type="pres">
      <dgm:prSet presAssocID="{DB85C19E-4B6B-4FA0-87B7-DD42F9CF7B33}" presName="accentRepeatNode" presStyleLbl="solidAlignAcc1" presStyleIdx="0" presStyleCnt="12"/>
      <dgm:spPr/>
    </dgm:pt>
    <dgm:pt modelId="{2967F3D6-0409-493D-8CC3-1686B29DA43C}" type="pres">
      <dgm:prSet presAssocID="{10C0DD64-64A1-4EAA-925E-B611D2D68F1E}" presName="image1" presStyleCnt="0"/>
      <dgm:spPr/>
    </dgm:pt>
    <dgm:pt modelId="{851EE94B-C6C6-4ECF-BB0B-3E499C7BC867}" type="pres">
      <dgm:prSet presAssocID="{10C0DD64-64A1-4EAA-925E-B611D2D68F1E}" presName="imageRepeatNode" presStyleLbl="alignAcc1" presStyleIdx="0" presStyleCnt="6"/>
      <dgm:spPr/>
      <dgm:t>
        <a:bodyPr/>
        <a:lstStyle/>
        <a:p>
          <a:endParaRPr lang="ru-RU"/>
        </a:p>
      </dgm:t>
    </dgm:pt>
    <dgm:pt modelId="{FB689B26-E52E-4436-9897-15901AF0DA20}" type="pres">
      <dgm:prSet presAssocID="{10C0DD64-64A1-4EAA-925E-B611D2D68F1E}" presName="imageaccent1" presStyleCnt="0"/>
      <dgm:spPr/>
    </dgm:pt>
    <dgm:pt modelId="{2A469632-6DB7-4F36-8CA9-E703399FA6F2}" type="pres">
      <dgm:prSet presAssocID="{10C0DD64-64A1-4EAA-925E-B611D2D68F1E}" presName="accentRepeatNode" presStyleLbl="solidAlignAcc1" presStyleIdx="1" presStyleCnt="12"/>
      <dgm:spPr/>
    </dgm:pt>
    <dgm:pt modelId="{15E510F9-3A7B-4666-8649-49BDBF569B41}" type="pres">
      <dgm:prSet presAssocID="{AC64244F-5B10-456D-91A0-4019383F16DC}" presName="text2" presStyleCnt="0"/>
      <dgm:spPr/>
    </dgm:pt>
    <dgm:pt modelId="{0CE852AA-A7AC-4040-892D-BD77C65571BA}" type="pres">
      <dgm:prSet presAssocID="{AC64244F-5B10-456D-91A0-4019383F16DC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C00576-9E4A-4FE3-85C6-BA0DAD70C112}" type="pres">
      <dgm:prSet presAssocID="{AC64244F-5B10-456D-91A0-4019383F16DC}" presName="textaccent2" presStyleCnt="0"/>
      <dgm:spPr/>
    </dgm:pt>
    <dgm:pt modelId="{42EE56EC-E2C1-4C47-B468-A4B18DEFFD18}" type="pres">
      <dgm:prSet presAssocID="{AC64244F-5B10-456D-91A0-4019383F16DC}" presName="accentRepeatNode" presStyleLbl="solidAlignAcc1" presStyleIdx="2" presStyleCnt="12"/>
      <dgm:spPr/>
    </dgm:pt>
    <dgm:pt modelId="{42D5F917-39A0-4E5E-B599-E7F04473DB1C}" type="pres">
      <dgm:prSet presAssocID="{45485F8A-C336-4293-B9A7-3F98F54A5786}" presName="image2" presStyleCnt="0"/>
      <dgm:spPr/>
    </dgm:pt>
    <dgm:pt modelId="{3175C502-5638-4D03-BEA3-371BAB814544}" type="pres">
      <dgm:prSet presAssocID="{45485F8A-C336-4293-B9A7-3F98F54A5786}" presName="imageRepeatNode" presStyleLbl="alignAcc1" presStyleIdx="1" presStyleCnt="6"/>
      <dgm:spPr/>
      <dgm:t>
        <a:bodyPr/>
        <a:lstStyle/>
        <a:p>
          <a:endParaRPr lang="ru-RU"/>
        </a:p>
      </dgm:t>
    </dgm:pt>
    <dgm:pt modelId="{84E8B254-3FD1-4523-A919-1DF1292C7850}" type="pres">
      <dgm:prSet presAssocID="{45485F8A-C336-4293-B9A7-3F98F54A5786}" presName="imageaccent2" presStyleCnt="0"/>
      <dgm:spPr/>
    </dgm:pt>
    <dgm:pt modelId="{CACD615E-3C39-4708-A482-5831A1C46E14}" type="pres">
      <dgm:prSet presAssocID="{45485F8A-C336-4293-B9A7-3F98F54A5786}" presName="accentRepeatNode" presStyleLbl="solidAlignAcc1" presStyleIdx="3" presStyleCnt="12"/>
      <dgm:spPr/>
    </dgm:pt>
    <dgm:pt modelId="{C4776C2C-4279-4558-B019-B8401A2DC223}" type="pres">
      <dgm:prSet presAssocID="{6F71D174-836E-4766-9E01-DF5417B046DC}" presName="text3" presStyleCnt="0"/>
      <dgm:spPr/>
    </dgm:pt>
    <dgm:pt modelId="{96E0E8A8-EF33-46FE-83CE-B440C6C5076E}" type="pres">
      <dgm:prSet presAssocID="{6F71D174-836E-4766-9E01-DF5417B046DC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45EDB-E032-4367-ADFB-6B54D68AF746}" type="pres">
      <dgm:prSet presAssocID="{6F71D174-836E-4766-9E01-DF5417B046DC}" presName="textaccent3" presStyleCnt="0"/>
      <dgm:spPr/>
    </dgm:pt>
    <dgm:pt modelId="{8FCBF0C3-F986-48C6-BCBE-DDD36D4920F9}" type="pres">
      <dgm:prSet presAssocID="{6F71D174-836E-4766-9E01-DF5417B046DC}" presName="accentRepeatNode" presStyleLbl="solidAlignAcc1" presStyleIdx="4" presStyleCnt="12"/>
      <dgm:spPr/>
    </dgm:pt>
    <dgm:pt modelId="{399FCD69-FD84-4FC4-A7C8-AD45F1473B16}" type="pres">
      <dgm:prSet presAssocID="{4CAEC5CE-E0EF-48CA-9917-EC99D8DA6F45}" presName="image3" presStyleCnt="0"/>
      <dgm:spPr/>
    </dgm:pt>
    <dgm:pt modelId="{548600E8-3E7E-4257-A6AD-C11605950B16}" type="pres">
      <dgm:prSet presAssocID="{4CAEC5CE-E0EF-48CA-9917-EC99D8DA6F45}" presName="imageRepeatNode" presStyleLbl="alignAcc1" presStyleIdx="2" presStyleCnt="6"/>
      <dgm:spPr/>
      <dgm:t>
        <a:bodyPr/>
        <a:lstStyle/>
        <a:p>
          <a:endParaRPr lang="ru-RU"/>
        </a:p>
      </dgm:t>
    </dgm:pt>
    <dgm:pt modelId="{7F4DE30D-54EB-4795-B3BD-4F44346BDAFB}" type="pres">
      <dgm:prSet presAssocID="{4CAEC5CE-E0EF-48CA-9917-EC99D8DA6F45}" presName="imageaccent3" presStyleCnt="0"/>
      <dgm:spPr/>
    </dgm:pt>
    <dgm:pt modelId="{1AF39E59-56FA-4F7E-B146-01B25FB63B96}" type="pres">
      <dgm:prSet presAssocID="{4CAEC5CE-E0EF-48CA-9917-EC99D8DA6F45}" presName="accentRepeatNode" presStyleLbl="solidAlignAcc1" presStyleIdx="5" presStyleCnt="12"/>
      <dgm:spPr/>
    </dgm:pt>
    <dgm:pt modelId="{DF8354AB-ED02-4FE7-B708-9154B3D11F8D}" type="pres">
      <dgm:prSet presAssocID="{E35E0E61-21F2-4EAC-8A96-2179151F2BFD}" presName="text4" presStyleCnt="0"/>
      <dgm:spPr/>
    </dgm:pt>
    <dgm:pt modelId="{AE147620-22B6-418A-98D9-C8ED02781D90}" type="pres">
      <dgm:prSet presAssocID="{E35E0E61-21F2-4EAC-8A96-2179151F2BFD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B4D81B-1D14-4E8D-9611-7201074A817B}" type="pres">
      <dgm:prSet presAssocID="{E35E0E61-21F2-4EAC-8A96-2179151F2BFD}" presName="textaccent4" presStyleCnt="0"/>
      <dgm:spPr/>
    </dgm:pt>
    <dgm:pt modelId="{5E642893-C62E-40A7-AD19-37922435345C}" type="pres">
      <dgm:prSet presAssocID="{E35E0E61-21F2-4EAC-8A96-2179151F2BFD}" presName="accentRepeatNode" presStyleLbl="solidAlignAcc1" presStyleIdx="6" presStyleCnt="12"/>
      <dgm:spPr/>
    </dgm:pt>
    <dgm:pt modelId="{87602581-2AF6-4962-9075-AF28C50191B3}" type="pres">
      <dgm:prSet presAssocID="{B3C2EB52-BF5A-4CD4-AED9-2881503F06EB}" presName="image4" presStyleCnt="0"/>
      <dgm:spPr/>
    </dgm:pt>
    <dgm:pt modelId="{42465C80-F67A-48C5-905F-830B9ABE289C}" type="pres">
      <dgm:prSet presAssocID="{B3C2EB52-BF5A-4CD4-AED9-2881503F06EB}" presName="imageRepeatNode" presStyleLbl="alignAcc1" presStyleIdx="3" presStyleCnt="6"/>
      <dgm:spPr/>
      <dgm:t>
        <a:bodyPr/>
        <a:lstStyle/>
        <a:p>
          <a:endParaRPr lang="ru-RU"/>
        </a:p>
      </dgm:t>
    </dgm:pt>
    <dgm:pt modelId="{43654AD8-78D2-4D9C-AEC5-C0DD1AEF9A92}" type="pres">
      <dgm:prSet presAssocID="{B3C2EB52-BF5A-4CD4-AED9-2881503F06EB}" presName="imageaccent4" presStyleCnt="0"/>
      <dgm:spPr/>
    </dgm:pt>
    <dgm:pt modelId="{261EA2AC-1AD4-422D-9E74-FA2F5952CAA2}" type="pres">
      <dgm:prSet presAssocID="{B3C2EB52-BF5A-4CD4-AED9-2881503F06EB}" presName="accentRepeatNode" presStyleLbl="solidAlignAcc1" presStyleIdx="7" presStyleCnt="12"/>
      <dgm:spPr/>
    </dgm:pt>
    <dgm:pt modelId="{6D6D6FF5-0CDE-463C-9FDF-CD3E1336573E}" type="pres">
      <dgm:prSet presAssocID="{DBED8485-4AB2-459A-8656-808628D57984}" presName="text5" presStyleCnt="0"/>
      <dgm:spPr/>
    </dgm:pt>
    <dgm:pt modelId="{748B85E9-D31C-47AC-84B0-7E0B000DEB41}" type="pres">
      <dgm:prSet presAssocID="{DBED8485-4AB2-459A-8656-808628D57984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51B1EA-034B-4053-9449-C462BEC2B37A}" type="pres">
      <dgm:prSet presAssocID="{DBED8485-4AB2-459A-8656-808628D57984}" presName="textaccent5" presStyleCnt="0"/>
      <dgm:spPr/>
    </dgm:pt>
    <dgm:pt modelId="{FB652CE6-1347-422F-ADDE-B59D01FEACB5}" type="pres">
      <dgm:prSet presAssocID="{DBED8485-4AB2-459A-8656-808628D57984}" presName="accentRepeatNode" presStyleLbl="solidAlignAcc1" presStyleIdx="8" presStyleCnt="12"/>
      <dgm:spPr/>
    </dgm:pt>
    <dgm:pt modelId="{EEF18013-48F3-46B6-90DD-009C9EFD2DA2}" type="pres">
      <dgm:prSet presAssocID="{7DCC1DC3-0D29-423E-B7C9-C1346E6C914F}" presName="image5" presStyleCnt="0"/>
      <dgm:spPr/>
    </dgm:pt>
    <dgm:pt modelId="{0A568723-B6E0-4FCE-9C2F-673D5F825056}" type="pres">
      <dgm:prSet presAssocID="{7DCC1DC3-0D29-423E-B7C9-C1346E6C914F}" presName="imageRepeatNode" presStyleLbl="alignAcc1" presStyleIdx="4" presStyleCnt="6"/>
      <dgm:spPr/>
      <dgm:t>
        <a:bodyPr/>
        <a:lstStyle/>
        <a:p>
          <a:endParaRPr lang="ru-RU"/>
        </a:p>
      </dgm:t>
    </dgm:pt>
    <dgm:pt modelId="{E111C203-4FE0-4238-9445-ED64950FDE07}" type="pres">
      <dgm:prSet presAssocID="{7DCC1DC3-0D29-423E-B7C9-C1346E6C914F}" presName="imageaccent5" presStyleCnt="0"/>
      <dgm:spPr/>
    </dgm:pt>
    <dgm:pt modelId="{6C9377BE-1063-447A-860A-357DC8F0285B}" type="pres">
      <dgm:prSet presAssocID="{7DCC1DC3-0D29-423E-B7C9-C1346E6C914F}" presName="accentRepeatNode" presStyleLbl="solidAlignAcc1" presStyleIdx="9" presStyleCnt="12"/>
      <dgm:spPr/>
    </dgm:pt>
    <dgm:pt modelId="{ADAE0032-06A6-4A25-B6F0-93350FE2CB85}" type="pres">
      <dgm:prSet presAssocID="{989D229D-B68B-42BF-83B6-AE42E7E7F96B}" presName="text6" presStyleCnt="0"/>
      <dgm:spPr/>
    </dgm:pt>
    <dgm:pt modelId="{3D4322D4-3742-4B0A-BEAA-344F8BE92C0A}" type="pres">
      <dgm:prSet presAssocID="{989D229D-B68B-42BF-83B6-AE42E7E7F96B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66823-80E7-4999-9BD0-A6526A038094}" type="pres">
      <dgm:prSet presAssocID="{989D229D-B68B-42BF-83B6-AE42E7E7F96B}" presName="textaccent6" presStyleCnt="0"/>
      <dgm:spPr/>
    </dgm:pt>
    <dgm:pt modelId="{A6DF9291-A517-4505-A25A-92D284CA56A4}" type="pres">
      <dgm:prSet presAssocID="{989D229D-B68B-42BF-83B6-AE42E7E7F96B}" presName="accentRepeatNode" presStyleLbl="solidAlignAcc1" presStyleIdx="10" presStyleCnt="12"/>
      <dgm:spPr/>
    </dgm:pt>
    <dgm:pt modelId="{70A131E4-C2D2-489A-9D16-7C71844BDF45}" type="pres">
      <dgm:prSet presAssocID="{B0A5F7AA-16B2-4AFD-8288-A4F4C2CDE7DA}" presName="image6" presStyleCnt="0"/>
      <dgm:spPr/>
    </dgm:pt>
    <dgm:pt modelId="{DA2479BA-EA68-438C-9360-662740DFB5E4}" type="pres">
      <dgm:prSet presAssocID="{B0A5F7AA-16B2-4AFD-8288-A4F4C2CDE7DA}" presName="imageRepeatNode" presStyleLbl="alignAcc1" presStyleIdx="5" presStyleCnt="6"/>
      <dgm:spPr/>
      <dgm:t>
        <a:bodyPr/>
        <a:lstStyle/>
        <a:p>
          <a:endParaRPr lang="ru-RU"/>
        </a:p>
      </dgm:t>
    </dgm:pt>
    <dgm:pt modelId="{1A7DB5D0-45E2-4916-A739-19F0D0E3A16D}" type="pres">
      <dgm:prSet presAssocID="{B0A5F7AA-16B2-4AFD-8288-A4F4C2CDE7DA}" presName="imageaccent6" presStyleCnt="0"/>
      <dgm:spPr/>
    </dgm:pt>
    <dgm:pt modelId="{2E51C63D-7D42-4AA1-9B30-5002589FE0AB}" type="pres">
      <dgm:prSet presAssocID="{B0A5F7AA-16B2-4AFD-8288-A4F4C2CDE7DA}" presName="accentRepeatNode" presStyleLbl="solidAlignAcc1" presStyleIdx="11" presStyleCnt="12"/>
      <dgm:spPr/>
    </dgm:pt>
  </dgm:ptLst>
  <dgm:cxnLst>
    <dgm:cxn modelId="{1DA35CBB-9753-4450-BADA-48345657088C}" srcId="{C7853EB6-341F-4275-9F31-74BCE887FCD6}" destId="{6F71D174-836E-4766-9E01-DF5417B046DC}" srcOrd="2" destOrd="0" parTransId="{B564066E-E6D8-4B38-9C75-E226FD389DF9}" sibTransId="{4CAEC5CE-E0EF-48CA-9917-EC99D8DA6F45}"/>
    <dgm:cxn modelId="{07276176-E21E-461A-AEAA-65E75291E781}" srcId="{C7853EB6-341F-4275-9F31-74BCE887FCD6}" destId="{989D229D-B68B-42BF-83B6-AE42E7E7F96B}" srcOrd="5" destOrd="0" parTransId="{F60209E5-A42B-4568-AE60-A7D54029DA64}" sibTransId="{B0A5F7AA-16B2-4AFD-8288-A4F4C2CDE7DA}"/>
    <dgm:cxn modelId="{2C7610A2-EADD-405D-894D-6ADC1D901336}" type="presOf" srcId="{B3C2EB52-BF5A-4CD4-AED9-2881503F06EB}" destId="{42465C80-F67A-48C5-905F-830B9ABE289C}" srcOrd="0" destOrd="0" presId="urn:microsoft.com/office/officeart/2008/layout/HexagonCluster"/>
    <dgm:cxn modelId="{5DE49A53-1EB7-4D72-A0E3-E042EEE13B8F}" type="presOf" srcId="{45485F8A-C336-4293-B9A7-3F98F54A5786}" destId="{3175C502-5638-4D03-BEA3-371BAB814544}" srcOrd="0" destOrd="0" presId="urn:microsoft.com/office/officeart/2008/layout/HexagonCluster"/>
    <dgm:cxn modelId="{18D92099-50E0-42D3-BEFE-A138F6D4B32E}" srcId="{C7853EB6-341F-4275-9F31-74BCE887FCD6}" destId="{DB85C19E-4B6B-4FA0-87B7-DD42F9CF7B33}" srcOrd="0" destOrd="0" parTransId="{F0AAE104-C263-4C3A-A2F1-6C02DE12FA5E}" sibTransId="{10C0DD64-64A1-4EAA-925E-B611D2D68F1E}"/>
    <dgm:cxn modelId="{17581FD6-4D90-48EE-9811-C73E9D99243F}" type="presOf" srcId="{10C0DD64-64A1-4EAA-925E-B611D2D68F1E}" destId="{851EE94B-C6C6-4ECF-BB0B-3E499C7BC867}" srcOrd="0" destOrd="0" presId="urn:microsoft.com/office/officeart/2008/layout/HexagonCluster"/>
    <dgm:cxn modelId="{22B8B993-8636-4C61-A1AE-22D9B568D744}" type="presOf" srcId="{E35E0E61-21F2-4EAC-8A96-2179151F2BFD}" destId="{AE147620-22B6-418A-98D9-C8ED02781D90}" srcOrd="0" destOrd="0" presId="urn:microsoft.com/office/officeart/2008/layout/HexagonCluster"/>
    <dgm:cxn modelId="{1010E078-948B-41BE-BB7B-4A76F024700E}" type="presOf" srcId="{DB85C19E-4B6B-4FA0-87B7-DD42F9CF7B33}" destId="{F81DEA4E-93F8-47FA-804D-B7AEFB5E55E2}" srcOrd="0" destOrd="0" presId="urn:microsoft.com/office/officeart/2008/layout/HexagonCluster"/>
    <dgm:cxn modelId="{85E08C63-3252-4CC1-949C-20A544852961}" type="presOf" srcId="{B0A5F7AA-16B2-4AFD-8288-A4F4C2CDE7DA}" destId="{DA2479BA-EA68-438C-9360-662740DFB5E4}" srcOrd="0" destOrd="0" presId="urn:microsoft.com/office/officeart/2008/layout/HexagonCluster"/>
    <dgm:cxn modelId="{358786A4-B027-4646-9185-20DB830B95D7}" srcId="{C7853EB6-341F-4275-9F31-74BCE887FCD6}" destId="{AC64244F-5B10-456D-91A0-4019383F16DC}" srcOrd="1" destOrd="0" parTransId="{9569A0B7-2642-402E-A33C-EC5BFE6CB3B6}" sibTransId="{45485F8A-C336-4293-B9A7-3F98F54A5786}"/>
    <dgm:cxn modelId="{0CFA91EC-22A7-40AF-9525-395B358D4AB6}" type="presOf" srcId="{989D229D-B68B-42BF-83B6-AE42E7E7F96B}" destId="{3D4322D4-3742-4B0A-BEAA-344F8BE92C0A}" srcOrd="0" destOrd="0" presId="urn:microsoft.com/office/officeart/2008/layout/HexagonCluster"/>
    <dgm:cxn modelId="{62AB170E-12CC-4926-8847-D6AEC28BE407}" type="presOf" srcId="{C7853EB6-341F-4275-9F31-74BCE887FCD6}" destId="{B53F27B9-5BB4-417A-BB43-4CBF2977E323}" srcOrd="0" destOrd="0" presId="urn:microsoft.com/office/officeart/2008/layout/HexagonCluster"/>
    <dgm:cxn modelId="{592EF4C5-21D4-4989-B552-51F073A42C42}" type="presOf" srcId="{4CAEC5CE-E0EF-48CA-9917-EC99D8DA6F45}" destId="{548600E8-3E7E-4257-A6AD-C11605950B16}" srcOrd="0" destOrd="0" presId="urn:microsoft.com/office/officeart/2008/layout/HexagonCluster"/>
    <dgm:cxn modelId="{3179C5F8-A012-410D-8DB0-96C60E146F57}" type="presOf" srcId="{7DCC1DC3-0D29-423E-B7C9-C1346E6C914F}" destId="{0A568723-B6E0-4FCE-9C2F-673D5F825056}" srcOrd="0" destOrd="0" presId="urn:microsoft.com/office/officeart/2008/layout/HexagonCluster"/>
    <dgm:cxn modelId="{84272CE6-D72A-4FBF-A3C3-E1526B7154E7}" srcId="{C7853EB6-341F-4275-9F31-74BCE887FCD6}" destId="{DBED8485-4AB2-459A-8656-808628D57984}" srcOrd="4" destOrd="0" parTransId="{C2109482-9DFF-4F6B-B8A4-25E043E8705E}" sibTransId="{7DCC1DC3-0D29-423E-B7C9-C1346E6C914F}"/>
    <dgm:cxn modelId="{D10B2EFB-6002-464B-B4F6-B7862057E38F}" type="presOf" srcId="{6F71D174-836E-4766-9E01-DF5417B046DC}" destId="{96E0E8A8-EF33-46FE-83CE-B440C6C5076E}" srcOrd="0" destOrd="0" presId="urn:microsoft.com/office/officeart/2008/layout/HexagonCluster"/>
    <dgm:cxn modelId="{4AE2BCB0-681C-4F40-A965-7FE47040F6AD}" type="presOf" srcId="{DBED8485-4AB2-459A-8656-808628D57984}" destId="{748B85E9-D31C-47AC-84B0-7E0B000DEB41}" srcOrd="0" destOrd="0" presId="urn:microsoft.com/office/officeart/2008/layout/HexagonCluster"/>
    <dgm:cxn modelId="{35C15FCF-E950-488B-9DEC-40A4088666E2}" srcId="{C7853EB6-341F-4275-9F31-74BCE887FCD6}" destId="{E35E0E61-21F2-4EAC-8A96-2179151F2BFD}" srcOrd="3" destOrd="0" parTransId="{7DDE49E7-229B-4AF6-91C4-56E3543E8679}" sibTransId="{B3C2EB52-BF5A-4CD4-AED9-2881503F06EB}"/>
    <dgm:cxn modelId="{13038BE3-F0F7-4AFB-B1CC-FD6BFCE41F11}" type="presOf" srcId="{AC64244F-5B10-456D-91A0-4019383F16DC}" destId="{0CE852AA-A7AC-4040-892D-BD77C65571BA}" srcOrd="0" destOrd="0" presId="urn:microsoft.com/office/officeart/2008/layout/HexagonCluster"/>
    <dgm:cxn modelId="{E7CBBC29-B594-43D9-8BAC-7662C5998DA5}" type="presParOf" srcId="{B53F27B9-5BB4-417A-BB43-4CBF2977E323}" destId="{24620298-97E0-4326-9CF1-22AEAB5BEAC5}" srcOrd="0" destOrd="0" presId="urn:microsoft.com/office/officeart/2008/layout/HexagonCluster"/>
    <dgm:cxn modelId="{7C274F07-14B4-4745-AA90-1E05FAC0FC70}" type="presParOf" srcId="{24620298-97E0-4326-9CF1-22AEAB5BEAC5}" destId="{F81DEA4E-93F8-47FA-804D-B7AEFB5E55E2}" srcOrd="0" destOrd="0" presId="urn:microsoft.com/office/officeart/2008/layout/HexagonCluster"/>
    <dgm:cxn modelId="{D1BFFAA0-9286-4953-94D1-3EE5EDF49635}" type="presParOf" srcId="{B53F27B9-5BB4-417A-BB43-4CBF2977E323}" destId="{0493FAB3-A93A-48DF-A0DC-410C25B7EDA7}" srcOrd="1" destOrd="0" presId="urn:microsoft.com/office/officeart/2008/layout/HexagonCluster"/>
    <dgm:cxn modelId="{F017A158-D979-4B22-8D28-18F17BBD584E}" type="presParOf" srcId="{0493FAB3-A93A-48DF-A0DC-410C25B7EDA7}" destId="{C96ABD1C-BB58-4D65-A9CC-B1044F96B45A}" srcOrd="0" destOrd="0" presId="urn:microsoft.com/office/officeart/2008/layout/HexagonCluster"/>
    <dgm:cxn modelId="{452B33E4-0BFF-452F-8B96-37887CEBF837}" type="presParOf" srcId="{B53F27B9-5BB4-417A-BB43-4CBF2977E323}" destId="{2967F3D6-0409-493D-8CC3-1686B29DA43C}" srcOrd="2" destOrd="0" presId="urn:microsoft.com/office/officeart/2008/layout/HexagonCluster"/>
    <dgm:cxn modelId="{DEF30816-A605-41E2-8CD0-6012C3C36356}" type="presParOf" srcId="{2967F3D6-0409-493D-8CC3-1686B29DA43C}" destId="{851EE94B-C6C6-4ECF-BB0B-3E499C7BC867}" srcOrd="0" destOrd="0" presId="urn:microsoft.com/office/officeart/2008/layout/HexagonCluster"/>
    <dgm:cxn modelId="{99D5C45E-DE30-4A28-B440-287E8B29B90A}" type="presParOf" srcId="{B53F27B9-5BB4-417A-BB43-4CBF2977E323}" destId="{FB689B26-E52E-4436-9897-15901AF0DA20}" srcOrd="3" destOrd="0" presId="urn:microsoft.com/office/officeart/2008/layout/HexagonCluster"/>
    <dgm:cxn modelId="{7FEC7DD9-D175-4158-906E-6A0E573634C2}" type="presParOf" srcId="{FB689B26-E52E-4436-9897-15901AF0DA20}" destId="{2A469632-6DB7-4F36-8CA9-E703399FA6F2}" srcOrd="0" destOrd="0" presId="urn:microsoft.com/office/officeart/2008/layout/HexagonCluster"/>
    <dgm:cxn modelId="{46846157-76A2-42F3-8A15-A12DC6A232C8}" type="presParOf" srcId="{B53F27B9-5BB4-417A-BB43-4CBF2977E323}" destId="{15E510F9-3A7B-4666-8649-49BDBF569B41}" srcOrd="4" destOrd="0" presId="urn:microsoft.com/office/officeart/2008/layout/HexagonCluster"/>
    <dgm:cxn modelId="{8C78631E-216F-4AB9-8447-8AF04EAE3893}" type="presParOf" srcId="{15E510F9-3A7B-4666-8649-49BDBF569B41}" destId="{0CE852AA-A7AC-4040-892D-BD77C65571BA}" srcOrd="0" destOrd="0" presId="urn:microsoft.com/office/officeart/2008/layout/HexagonCluster"/>
    <dgm:cxn modelId="{F07256A1-3296-4BBC-A217-0F684579BBA8}" type="presParOf" srcId="{B53F27B9-5BB4-417A-BB43-4CBF2977E323}" destId="{69C00576-9E4A-4FE3-85C6-BA0DAD70C112}" srcOrd="5" destOrd="0" presId="urn:microsoft.com/office/officeart/2008/layout/HexagonCluster"/>
    <dgm:cxn modelId="{C63C6790-103C-41D0-934E-9C26F56E15AF}" type="presParOf" srcId="{69C00576-9E4A-4FE3-85C6-BA0DAD70C112}" destId="{42EE56EC-E2C1-4C47-B468-A4B18DEFFD18}" srcOrd="0" destOrd="0" presId="urn:microsoft.com/office/officeart/2008/layout/HexagonCluster"/>
    <dgm:cxn modelId="{0F02E4FF-2F3B-49FC-82BA-0BA2D86556A2}" type="presParOf" srcId="{B53F27B9-5BB4-417A-BB43-4CBF2977E323}" destId="{42D5F917-39A0-4E5E-B599-E7F04473DB1C}" srcOrd="6" destOrd="0" presId="urn:microsoft.com/office/officeart/2008/layout/HexagonCluster"/>
    <dgm:cxn modelId="{3FF5F610-952F-415B-A0AF-EF2574006A88}" type="presParOf" srcId="{42D5F917-39A0-4E5E-B599-E7F04473DB1C}" destId="{3175C502-5638-4D03-BEA3-371BAB814544}" srcOrd="0" destOrd="0" presId="urn:microsoft.com/office/officeart/2008/layout/HexagonCluster"/>
    <dgm:cxn modelId="{AC3E1504-1AA1-45E5-ADF0-28B048EACA0C}" type="presParOf" srcId="{B53F27B9-5BB4-417A-BB43-4CBF2977E323}" destId="{84E8B254-3FD1-4523-A919-1DF1292C7850}" srcOrd="7" destOrd="0" presId="urn:microsoft.com/office/officeart/2008/layout/HexagonCluster"/>
    <dgm:cxn modelId="{07520225-6C64-47A4-8347-4B50AC53A376}" type="presParOf" srcId="{84E8B254-3FD1-4523-A919-1DF1292C7850}" destId="{CACD615E-3C39-4708-A482-5831A1C46E14}" srcOrd="0" destOrd="0" presId="urn:microsoft.com/office/officeart/2008/layout/HexagonCluster"/>
    <dgm:cxn modelId="{9D348269-E50A-49C0-A13E-8A1F2B386419}" type="presParOf" srcId="{B53F27B9-5BB4-417A-BB43-4CBF2977E323}" destId="{C4776C2C-4279-4558-B019-B8401A2DC223}" srcOrd="8" destOrd="0" presId="urn:microsoft.com/office/officeart/2008/layout/HexagonCluster"/>
    <dgm:cxn modelId="{2BB5C02C-5779-4BCD-B355-1117B40EFDC7}" type="presParOf" srcId="{C4776C2C-4279-4558-B019-B8401A2DC223}" destId="{96E0E8A8-EF33-46FE-83CE-B440C6C5076E}" srcOrd="0" destOrd="0" presId="urn:microsoft.com/office/officeart/2008/layout/HexagonCluster"/>
    <dgm:cxn modelId="{BAF00AEF-8D38-43B0-8622-EBFEDE836E73}" type="presParOf" srcId="{B53F27B9-5BB4-417A-BB43-4CBF2977E323}" destId="{8AF45EDB-E032-4367-ADFB-6B54D68AF746}" srcOrd="9" destOrd="0" presId="urn:microsoft.com/office/officeart/2008/layout/HexagonCluster"/>
    <dgm:cxn modelId="{FAEC4494-8A54-4A17-BE04-716DA6B16E2E}" type="presParOf" srcId="{8AF45EDB-E032-4367-ADFB-6B54D68AF746}" destId="{8FCBF0C3-F986-48C6-BCBE-DDD36D4920F9}" srcOrd="0" destOrd="0" presId="urn:microsoft.com/office/officeart/2008/layout/HexagonCluster"/>
    <dgm:cxn modelId="{3C8B059B-FF8E-49A1-A463-80A586A1C9D0}" type="presParOf" srcId="{B53F27B9-5BB4-417A-BB43-4CBF2977E323}" destId="{399FCD69-FD84-4FC4-A7C8-AD45F1473B16}" srcOrd="10" destOrd="0" presId="urn:microsoft.com/office/officeart/2008/layout/HexagonCluster"/>
    <dgm:cxn modelId="{D37CF975-9125-4B7A-8BCA-38E521765B6B}" type="presParOf" srcId="{399FCD69-FD84-4FC4-A7C8-AD45F1473B16}" destId="{548600E8-3E7E-4257-A6AD-C11605950B16}" srcOrd="0" destOrd="0" presId="urn:microsoft.com/office/officeart/2008/layout/HexagonCluster"/>
    <dgm:cxn modelId="{AF6CF9BD-BAA6-408B-A37B-7E2C65754C8E}" type="presParOf" srcId="{B53F27B9-5BB4-417A-BB43-4CBF2977E323}" destId="{7F4DE30D-54EB-4795-B3BD-4F44346BDAFB}" srcOrd="11" destOrd="0" presId="urn:microsoft.com/office/officeart/2008/layout/HexagonCluster"/>
    <dgm:cxn modelId="{BEEBB91B-C531-4FEA-8125-C12C492E6821}" type="presParOf" srcId="{7F4DE30D-54EB-4795-B3BD-4F44346BDAFB}" destId="{1AF39E59-56FA-4F7E-B146-01B25FB63B96}" srcOrd="0" destOrd="0" presId="urn:microsoft.com/office/officeart/2008/layout/HexagonCluster"/>
    <dgm:cxn modelId="{8B73407D-5E99-46CA-AAB2-0CC31325205C}" type="presParOf" srcId="{B53F27B9-5BB4-417A-BB43-4CBF2977E323}" destId="{DF8354AB-ED02-4FE7-B708-9154B3D11F8D}" srcOrd="12" destOrd="0" presId="urn:microsoft.com/office/officeart/2008/layout/HexagonCluster"/>
    <dgm:cxn modelId="{4AEC1BA2-E68A-48ED-89C7-122517AC8D28}" type="presParOf" srcId="{DF8354AB-ED02-4FE7-B708-9154B3D11F8D}" destId="{AE147620-22B6-418A-98D9-C8ED02781D90}" srcOrd="0" destOrd="0" presId="urn:microsoft.com/office/officeart/2008/layout/HexagonCluster"/>
    <dgm:cxn modelId="{E0AFC6E8-2DD9-4A8B-B6BE-98668337621A}" type="presParOf" srcId="{B53F27B9-5BB4-417A-BB43-4CBF2977E323}" destId="{E5B4D81B-1D14-4E8D-9611-7201074A817B}" srcOrd="13" destOrd="0" presId="urn:microsoft.com/office/officeart/2008/layout/HexagonCluster"/>
    <dgm:cxn modelId="{097D1002-08F2-48BC-BB86-23D38E526D53}" type="presParOf" srcId="{E5B4D81B-1D14-4E8D-9611-7201074A817B}" destId="{5E642893-C62E-40A7-AD19-37922435345C}" srcOrd="0" destOrd="0" presId="urn:microsoft.com/office/officeart/2008/layout/HexagonCluster"/>
    <dgm:cxn modelId="{1F2C8EA6-1A53-407D-BF91-B06CC525946B}" type="presParOf" srcId="{B53F27B9-5BB4-417A-BB43-4CBF2977E323}" destId="{87602581-2AF6-4962-9075-AF28C50191B3}" srcOrd="14" destOrd="0" presId="urn:microsoft.com/office/officeart/2008/layout/HexagonCluster"/>
    <dgm:cxn modelId="{0B938106-047E-4378-ACEE-014652BC6408}" type="presParOf" srcId="{87602581-2AF6-4962-9075-AF28C50191B3}" destId="{42465C80-F67A-48C5-905F-830B9ABE289C}" srcOrd="0" destOrd="0" presId="urn:microsoft.com/office/officeart/2008/layout/HexagonCluster"/>
    <dgm:cxn modelId="{8885E384-EAF1-4DE7-ACE3-AECF6F2D813C}" type="presParOf" srcId="{B53F27B9-5BB4-417A-BB43-4CBF2977E323}" destId="{43654AD8-78D2-4D9C-AEC5-C0DD1AEF9A92}" srcOrd="15" destOrd="0" presId="urn:microsoft.com/office/officeart/2008/layout/HexagonCluster"/>
    <dgm:cxn modelId="{F979251E-1A4C-4D2B-86A2-A73D0D2584FB}" type="presParOf" srcId="{43654AD8-78D2-4D9C-AEC5-C0DD1AEF9A92}" destId="{261EA2AC-1AD4-422D-9E74-FA2F5952CAA2}" srcOrd="0" destOrd="0" presId="urn:microsoft.com/office/officeart/2008/layout/HexagonCluster"/>
    <dgm:cxn modelId="{6DFFD633-6312-4FF0-8AB8-D3D10338F4BE}" type="presParOf" srcId="{B53F27B9-5BB4-417A-BB43-4CBF2977E323}" destId="{6D6D6FF5-0CDE-463C-9FDF-CD3E1336573E}" srcOrd="16" destOrd="0" presId="urn:microsoft.com/office/officeart/2008/layout/HexagonCluster"/>
    <dgm:cxn modelId="{11043A7B-C4B8-43E0-8E6A-E8CA985F6453}" type="presParOf" srcId="{6D6D6FF5-0CDE-463C-9FDF-CD3E1336573E}" destId="{748B85E9-D31C-47AC-84B0-7E0B000DEB41}" srcOrd="0" destOrd="0" presId="urn:microsoft.com/office/officeart/2008/layout/HexagonCluster"/>
    <dgm:cxn modelId="{D7502BE1-E0E2-45AC-8B0C-5FDAA60E3E1E}" type="presParOf" srcId="{B53F27B9-5BB4-417A-BB43-4CBF2977E323}" destId="{4A51B1EA-034B-4053-9449-C462BEC2B37A}" srcOrd="17" destOrd="0" presId="urn:microsoft.com/office/officeart/2008/layout/HexagonCluster"/>
    <dgm:cxn modelId="{747DB36D-9A65-4BB3-B82E-CDD1D8395BCC}" type="presParOf" srcId="{4A51B1EA-034B-4053-9449-C462BEC2B37A}" destId="{FB652CE6-1347-422F-ADDE-B59D01FEACB5}" srcOrd="0" destOrd="0" presId="urn:microsoft.com/office/officeart/2008/layout/HexagonCluster"/>
    <dgm:cxn modelId="{9F302C77-7C34-411C-88E5-2E35347D5B9C}" type="presParOf" srcId="{B53F27B9-5BB4-417A-BB43-4CBF2977E323}" destId="{EEF18013-48F3-46B6-90DD-009C9EFD2DA2}" srcOrd="18" destOrd="0" presId="urn:microsoft.com/office/officeart/2008/layout/HexagonCluster"/>
    <dgm:cxn modelId="{49FA5FE7-172A-47A8-BB7B-BE63E8C7916E}" type="presParOf" srcId="{EEF18013-48F3-46B6-90DD-009C9EFD2DA2}" destId="{0A568723-B6E0-4FCE-9C2F-673D5F825056}" srcOrd="0" destOrd="0" presId="urn:microsoft.com/office/officeart/2008/layout/HexagonCluster"/>
    <dgm:cxn modelId="{7F7F0F64-4387-4D31-840C-60CBB0A296DF}" type="presParOf" srcId="{B53F27B9-5BB4-417A-BB43-4CBF2977E323}" destId="{E111C203-4FE0-4238-9445-ED64950FDE07}" srcOrd="19" destOrd="0" presId="urn:microsoft.com/office/officeart/2008/layout/HexagonCluster"/>
    <dgm:cxn modelId="{4C84E700-5CC7-4EAE-A56F-7FC80EC1D1B5}" type="presParOf" srcId="{E111C203-4FE0-4238-9445-ED64950FDE07}" destId="{6C9377BE-1063-447A-860A-357DC8F0285B}" srcOrd="0" destOrd="0" presId="urn:microsoft.com/office/officeart/2008/layout/HexagonCluster"/>
    <dgm:cxn modelId="{5427652D-80C5-4FD5-BC96-5AC361C949E6}" type="presParOf" srcId="{B53F27B9-5BB4-417A-BB43-4CBF2977E323}" destId="{ADAE0032-06A6-4A25-B6F0-93350FE2CB85}" srcOrd="20" destOrd="0" presId="urn:microsoft.com/office/officeart/2008/layout/HexagonCluster"/>
    <dgm:cxn modelId="{DC0C8EDF-20B8-4E16-BC42-70E4D1C1D421}" type="presParOf" srcId="{ADAE0032-06A6-4A25-B6F0-93350FE2CB85}" destId="{3D4322D4-3742-4B0A-BEAA-344F8BE92C0A}" srcOrd="0" destOrd="0" presId="urn:microsoft.com/office/officeart/2008/layout/HexagonCluster"/>
    <dgm:cxn modelId="{307F2343-4DB9-4B34-B273-034DECBE8ECF}" type="presParOf" srcId="{B53F27B9-5BB4-417A-BB43-4CBF2977E323}" destId="{25866823-80E7-4999-9BD0-A6526A038094}" srcOrd="21" destOrd="0" presId="urn:microsoft.com/office/officeart/2008/layout/HexagonCluster"/>
    <dgm:cxn modelId="{3303CB36-57AA-4BC6-B62C-4333CF42C9C3}" type="presParOf" srcId="{25866823-80E7-4999-9BD0-A6526A038094}" destId="{A6DF9291-A517-4505-A25A-92D284CA56A4}" srcOrd="0" destOrd="0" presId="urn:microsoft.com/office/officeart/2008/layout/HexagonCluster"/>
    <dgm:cxn modelId="{82AF4D55-361D-46C2-80C9-D278CB7AD72E}" type="presParOf" srcId="{B53F27B9-5BB4-417A-BB43-4CBF2977E323}" destId="{70A131E4-C2D2-489A-9D16-7C71844BDF45}" srcOrd="22" destOrd="0" presId="urn:microsoft.com/office/officeart/2008/layout/HexagonCluster"/>
    <dgm:cxn modelId="{3AFDA8FA-F1AA-480E-A58A-777837CFFD8E}" type="presParOf" srcId="{70A131E4-C2D2-489A-9D16-7C71844BDF45}" destId="{DA2479BA-EA68-438C-9360-662740DFB5E4}" srcOrd="0" destOrd="0" presId="urn:microsoft.com/office/officeart/2008/layout/HexagonCluster"/>
    <dgm:cxn modelId="{B55BCB86-5865-4B30-A7D1-3C9EBC4B9BE2}" type="presParOf" srcId="{B53F27B9-5BB4-417A-BB43-4CBF2977E323}" destId="{1A7DB5D0-45E2-4916-A739-19F0D0E3A16D}" srcOrd="23" destOrd="0" presId="urn:microsoft.com/office/officeart/2008/layout/HexagonCluster"/>
    <dgm:cxn modelId="{2F50E358-DEBD-48C8-AD6E-F768CF631031}" type="presParOf" srcId="{1A7DB5D0-45E2-4916-A739-19F0D0E3A16D}" destId="{2E51C63D-7D42-4AA1-9B30-5002589FE0A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0E1CC4-147F-4741-8DDE-479F989C5A98}" type="doc">
      <dgm:prSet loTypeId="urn:microsoft.com/office/officeart/2008/layout/LinedList" loCatId="list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26F94D88-E28D-42B1-A04A-66E30BDD0876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Марковское нефтегазоконденсатное (НГК) месторождение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(43,1% которого располагается на территории Усть-Кутского района, 56,9% - Киренского района). Эксплуатируется ООО «Иркутская нефтяная компания».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5939A-23CF-4600-A549-FC34AB9A2442}" type="parTrans" cxnId="{91A99D99-42E8-40B3-8313-0CD1586052BF}">
      <dgm:prSet/>
      <dgm:spPr/>
      <dgm:t>
        <a:bodyPr/>
        <a:lstStyle/>
        <a:p>
          <a:endParaRPr lang="ru-RU"/>
        </a:p>
      </dgm:t>
    </dgm:pt>
    <dgm:pt modelId="{4C7D973C-1690-4064-897B-613F1A307E5E}" type="sibTrans" cxnId="{91A99D99-42E8-40B3-8313-0CD1586052BF}">
      <dgm:prSet/>
      <dgm:spPr/>
      <dgm:t>
        <a:bodyPr/>
        <a:lstStyle/>
        <a:p>
          <a:endParaRPr lang="ru-RU"/>
        </a:p>
      </dgm:t>
    </dgm:pt>
    <dgm:pt modelId="{7691706D-0902-4FEE-B8E2-F9BFEC187847}">
      <dgm:prSet/>
      <dgm:spPr/>
      <dgm:t>
        <a:bodyPr/>
        <a:lstStyle/>
        <a:p>
          <a:pPr rtl="0"/>
          <a:r>
            <a:rPr lang="ru-RU" b="1" u="sng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Ярактинское</a:t>
          </a:r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НГК месторождение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(80,0% - на территории Усть-Кутского района, 19,0% -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Катангского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района, 1,0% - Киренского района). Эксплуатируется ООО «Иркутская нефтяная компания».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88932B-C8DA-4C7E-8B0D-127914CAD253}" type="parTrans" cxnId="{22C1DC48-21DB-4797-8901-CD7F2DCE4B55}">
      <dgm:prSet/>
      <dgm:spPr/>
      <dgm:t>
        <a:bodyPr/>
        <a:lstStyle/>
        <a:p>
          <a:endParaRPr lang="ru-RU"/>
        </a:p>
      </dgm:t>
    </dgm:pt>
    <dgm:pt modelId="{45B80FA6-BFEE-4244-B0B4-65ABEBBEB0EF}" type="sibTrans" cxnId="{22C1DC48-21DB-4797-8901-CD7F2DCE4B55}">
      <dgm:prSet/>
      <dgm:spPr/>
      <dgm:t>
        <a:bodyPr/>
        <a:lstStyle/>
        <a:p>
          <a:endParaRPr lang="ru-RU"/>
        </a:p>
      </dgm:t>
    </dgm:pt>
    <dgm:pt modelId="{9E0AC8A8-7605-498B-80E0-AB07D618E99C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11 участков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Большетирский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Западно-Усть-Кутский,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Казаркинский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Верхнетирский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(83,7% на территории Усть-Кутского района), Западно-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Ярактинский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(32,5%), Северо-Марковский (50,2%),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Нарьягинский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(72,9%),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Аянский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(3,8%), Киренский (0,4%), Южно-Усть-Кутский (73,4%), Южно-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Кытымский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(1,0%).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FEEB21-4C65-4E49-BEE4-A4C191857585}" type="parTrans" cxnId="{4A74F9D0-636B-45B1-BF11-278FE59E6C2B}">
      <dgm:prSet/>
      <dgm:spPr/>
      <dgm:t>
        <a:bodyPr/>
        <a:lstStyle/>
        <a:p>
          <a:endParaRPr lang="ru-RU"/>
        </a:p>
      </dgm:t>
    </dgm:pt>
    <dgm:pt modelId="{7B41AA14-5BB4-4969-BFA0-902DB8CCE9B1}" type="sibTrans" cxnId="{4A74F9D0-636B-45B1-BF11-278FE59E6C2B}">
      <dgm:prSet/>
      <dgm:spPr/>
      <dgm:t>
        <a:bodyPr/>
        <a:lstStyle/>
        <a:p>
          <a:endParaRPr lang="ru-RU"/>
        </a:p>
      </dgm:t>
    </dgm:pt>
    <dgm:pt modelId="{5F181AAB-EF35-4884-9F64-6DE46D583466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площадь</a:t>
          </a:r>
          <a:r>
            <a:rPr lang="ru-RU" b="1" u="none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:</a:t>
          </a:r>
          <a:r>
            <a:rPr lang="en-US" b="1" u="none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Кытымская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площадь (21,2% на территории Усть-Кутского района).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D037A3-BDE1-4CDB-821B-12DE0C337831}" type="parTrans" cxnId="{70BCD1E4-629C-44CF-B66B-ED2F6BD5F7D4}">
      <dgm:prSet/>
      <dgm:spPr/>
      <dgm:t>
        <a:bodyPr/>
        <a:lstStyle/>
        <a:p>
          <a:endParaRPr lang="ru-RU"/>
        </a:p>
      </dgm:t>
    </dgm:pt>
    <dgm:pt modelId="{E991EF17-B99A-4436-8772-0F49F2AE2EF9}" type="sibTrans" cxnId="{70BCD1E4-629C-44CF-B66B-ED2F6BD5F7D4}">
      <dgm:prSet/>
      <dgm:spPr/>
      <dgm:t>
        <a:bodyPr/>
        <a:lstStyle/>
        <a:p>
          <a:endParaRPr lang="ru-RU"/>
        </a:p>
      </dgm:t>
    </dgm:pt>
    <dgm:pt modelId="{576DD7B2-C02B-4F1D-B606-1E0B05AB5EA4}" type="pres">
      <dgm:prSet presAssocID="{340E1CC4-147F-4741-8DDE-479F989C5A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A0D528C-A3E1-4081-9801-58D06883C434}" type="pres">
      <dgm:prSet presAssocID="{26F94D88-E28D-42B1-A04A-66E30BDD0876}" presName="thickLine" presStyleLbl="alignNode1" presStyleIdx="0" presStyleCnt="4"/>
      <dgm:spPr/>
    </dgm:pt>
    <dgm:pt modelId="{DEFFFA25-D875-42B7-8D87-E027D27D01F0}" type="pres">
      <dgm:prSet presAssocID="{26F94D88-E28D-42B1-A04A-66E30BDD0876}" presName="horz1" presStyleCnt="0"/>
      <dgm:spPr/>
    </dgm:pt>
    <dgm:pt modelId="{E24FBF95-106B-4C11-A00D-69B1160E9D06}" type="pres">
      <dgm:prSet presAssocID="{26F94D88-E28D-42B1-A04A-66E30BDD0876}" presName="tx1" presStyleLbl="revTx" presStyleIdx="0" presStyleCnt="4"/>
      <dgm:spPr/>
      <dgm:t>
        <a:bodyPr/>
        <a:lstStyle/>
        <a:p>
          <a:endParaRPr lang="ru-RU"/>
        </a:p>
      </dgm:t>
    </dgm:pt>
    <dgm:pt modelId="{C50C5F4B-DB66-467E-BDA2-D3FEAE7A4E0B}" type="pres">
      <dgm:prSet presAssocID="{26F94D88-E28D-42B1-A04A-66E30BDD0876}" presName="vert1" presStyleCnt="0"/>
      <dgm:spPr/>
    </dgm:pt>
    <dgm:pt modelId="{10BF215A-C19F-4154-ACA5-6147E1946F38}" type="pres">
      <dgm:prSet presAssocID="{7691706D-0902-4FEE-B8E2-F9BFEC187847}" presName="thickLine" presStyleLbl="alignNode1" presStyleIdx="1" presStyleCnt="4" custLinFactNeighborX="2097" custLinFactNeighborY="-10557"/>
      <dgm:spPr/>
    </dgm:pt>
    <dgm:pt modelId="{3AA3EB4E-74F4-4E53-8E1E-ED77F28A9B07}" type="pres">
      <dgm:prSet presAssocID="{7691706D-0902-4FEE-B8E2-F9BFEC187847}" presName="horz1" presStyleCnt="0"/>
      <dgm:spPr/>
    </dgm:pt>
    <dgm:pt modelId="{18DF44BB-EB92-422E-8047-B4BCBE84F92D}" type="pres">
      <dgm:prSet presAssocID="{7691706D-0902-4FEE-B8E2-F9BFEC187847}" presName="tx1" presStyleLbl="revTx" presStyleIdx="1" presStyleCnt="4"/>
      <dgm:spPr/>
      <dgm:t>
        <a:bodyPr/>
        <a:lstStyle/>
        <a:p>
          <a:endParaRPr lang="ru-RU"/>
        </a:p>
      </dgm:t>
    </dgm:pt>
    <dgm:pt modelId="{B1A8AD8C-396E-4B6B-A98C-89BE84BAD32D}" type="pres">
      <dgm:prSet presAssocID="{7691706D-0902-4FEE-B8E2-F9BFEC187847}" presName="vert1" presStyleCnt="0"/>
      <dgm:spPr/>
    </dgm:pt>
    <dgm:pt modelId="{07F27BC2-9BFC-48DA-A2AB-BA465FB6FADF}" type="pres">
      <dgm:prSet presAssocID="{9E0AC8A8-7605-498B-80E0-AB07D618E99C}" presName="thickLine" presStyleLbl="alignNode1" presStyleIdx="2" presStyleCnt="4" custLinFactNeighborX="-127" custLinFactNeighborY="-7596"/>
      <dgm:spPr/>
    </dgm:pt>
    <dgm:pt modelId="{8029D829-CC5D-4088-8186-429475E571EB}" type="pres">
      <dgm:prSet presAssocID="{9E0AC8A8-7605-498B-80E0-AB07D618E99C}" presName="horz1" presStyleCnt="0"/>
      <dgm:spPr/>
    </dgm:pt>
    <dgm:pt modelId="{C01BBB8F-7FBF-4AD6-9BA4-D937C649EC5E}" type="pres">
      <dgm:prSet presAssocID="{9E0AC8A8-7605-498B-80E0-AB07D618E99C}" presName="tx1" presStyleLbl="revTx" presStyleIdx="2" presStyleCnt="4" custScaleY="140206" custLinFactNeighborX="-91" custLinFactNeighborY="-7470"/>
      <dgm:spPr/>
      <dgm:t>
        <a:bodyPr/>
        <a:lstStyle/>
        <a:p>
          <a:endParaRPr lang="ru-RU"/>
        </a:p>
      </dgm:t>
    </dgm:pt>
    <dgm:pt modelId="{EABFB1E7-0461-4E0F-91EE-63F3B5903928}" type="pres">
      <dgm:prSet presAssocID="{9E0AC8A8-7605-498B-80E0-AB07D618E99C}" presName="vert1" presStyleCnt="0"/>
      <dgm:spPr/>
    </dgm:pt>
    <dgm:pt modelId="{FEFAEB58-8887-44C0-8757-6D175D64EB33}" type="pres">
      <dgm:prSet presAssocID="{5F181AAB-EF35-4884-9F64-6DE46D583466}" presName="thickLine" presStyleLbl="alignNode1" presStyleIdx="3" presStyleCnt="4" custLinFactNeighborX="111" custLinFactNeighborY="-17191"/>
      <dgm:spPr/>
    </dgm:pt>
    <dgm:pt modelId="{A064C536-E908-44C7-A26F-E1FC9C85FBF8}" type="pres">
      <dgm:prSet presAssocID="{5F181AAB-EF35-4884-9F64-6DE46D583466}" presName="horz1" presStyleCnt="0"/>
      <dgm:spPr/>
    </dgm:pt>
    <dgm:pt modelId="{D3282CA0-7E7A-4AA9-8B35-ABB918B1E287}" type="pres">
      <dgm:prSet presAssocID="{5F181AAB-EF35-4884-9F64-6DE46D583466}" presName="tx1" presStyleLbl="revTx" presStyleIdx="3" presStyleCnt="4" custScaleY="59505" custLinFactNeighborX="209" custLinFactNeighborY="-9084"/>
      <dgm:spPr/>
      <dgm:t>
        <a:bodyPr/>
        <a:lstStyle/>
        <a:p>
          <a:endParaRPr lang="ru-RU"/>
        </a:p>
      </dgm:t>
    </dgm:pt>
    <dgm:pt modelId="{4EC0976B-6E16-459F-905E-E079EEDEC8A1}" type="pres">
      <dgm:prSet presAssocID="{5F181AAB-EF35-4884-9F64-6DE46D583466}" presName="vert1" presStyleCnt="0"/>
      <dgm:spPr/>
    </dgm:pt>
  </dgm:ptLst>
  <dgm:cxnLst>
    <dgm:cxn modelId="{91A99D99-42E8-40B3-8313-0CD1586052BF}" srcId="{340E1CC4-147F-4741-8DDE-479F989C5A98}" destId="{26F94D88-E28D-42B1-A04A-66E30BDD0876}" srcOrd="0" destOrd="0" parTransId="{FAF5939A-23CF-4600-A549-FC34AB9A2442}" sibTransId="{4C7D973C-1690-4064-897B-613F1A307E5E}"/>
    <dgm:cxn modelId="{4A74F9D0-636B-45B1-BF11-278FE59E6C2B}" srcId="{340E1CC4-147F-4741-8DDE-479F989C5A98}" destId="{9E0AC8A8-7605-498B-80E0-AB07D618E99C}" srcOrd="2" destOrd="0" parTransId="{64FEEB21-4C65-4E49-BEE4-A4C191857585}" sibTransId="{7B41AA14-5BB4-4969-BFA0-902DB8CCE9B1}"/>
    <dgm:cxn modelId="{E4CCDCCA-D887-4BBD-89CB-94A7D50FDB0F}" type="presOf" srcId="{9E0AC8A8-7605-498B-80E0-AB07D618E99C}" destId="{C01BBB8F-7FBF-4AD6-9BA4-D937C649EC5E}" srcOrd="0" destOrd="0" presId="urn:microsoft.com/office/officeart/2008/layout/LinedList"/>
    <dgm:cxn modelId="{22C1DC48-21DB-4797-8901-CD7F2DCE4B55}" srcId="{340E1CC4-147F-4741-8DDE-479F989C5A98}" destId="{7691706D-0902-4FEE-B8E2-F9BFEC187847}" srcOrd="1" destOrd="0" parTransId="{0888932B-C8DA-4C7E-8B0D-127914CAD253}" sibTransId="{45B80FA6-BFEE-4244-B0B4-65ABEBBEB0EF}"/>
    <dgm:cxn modelId="{50F8BE31-522F-4669-B265-188ED3E6C1EF}" type="presOf" srcId="{7691706D-0902-4FEE-B8E2-F9BFEC187847}" destId="{18DF44BB-EB92-422E-8047-B4BCBE84F92D}" srcOrd="0" destOrd="0" presId="urn:microsoft.com/office/officeart/2008/layout/LinedList"/>
    <dgm:cxn modelId="{70BCD1E4-629C-44CF-B66B-ED2F6BD5F7D4}" srcId="{340E1CC4-147F-4741-8DDE-479F989C5A98}" destId="{5F181AAB-EF35-4884-9F64-6DE46D583466}" srcOrd="3" destOrd="0" parTransId="{94D037A3-BDE1-4CDB-821B-12DE0C337831}" sibTransId="{E991EF17-B99A-4436-8772-0F49F2AE2EF9}"/>
    <dgm:cxn modelId="{3E0B32DA-06C6-4844-9EC8-DB9C4B930FC1}" type="presOf" srcId="{5F181AAB-EF35-4884-9F64-6DE46D583466}" destId="{D3282CA0-7E7A-4AA9-8B35-ABB918B1E287}" srcOrd="0" destOrd="0" presId="urn:microsoft.com/office/officeart/2008/layout/LinedList"/>
    <dgm:cxn modelId="{E60FEC51-8E6A-4C8C-B808-E1051AAA016A}" type="presOf" srcId="{26F94D88-E28D-42B1-A04A-66E30BDD0876}" destId="{E24FBF95-106B-4C11-A00D-69B1160E9D06}" srcOrd="0" destOrd="0" presId="urn:microsoft.com/office/officeart/2008/layout/LinedList"/>
    <dgm:cxn modelId="{E576E50C-0699-4586-A4BB-BE5FEE421054}" type="presOf" srcId="{340E1CC4-147F-4741-8DDE-479F989C5A98}" destId="{576DD7B2-C02B-4F1D-B606-1E0B05AB5EA4}" srcOrd="0" destOrd="0" presId="urn:microsoft.com/office/officeart/2008/layout/LinedList"/>
    <dgm:cxn modelId="{1C856C52-52AD-4A4C-9E6A-F801E4BDBF02}" type="presParOf" srcId="{576DD7B2-C02B-4F1D-B606-1E0B05AB5EA4}" destId="{1A0D528C-A3E1-4081-9801-58D06883C434}" srcOrd="0" destOrd="0" presId="urn:microsoft.com/office/officeart/2008/layout/LinedList"/>
    <dgm:cxn modelId="{CFDA7539-0429-4866-8CFC-9C540C059075}" type="presParOf" srcId="{576DD7B2-C02B-4F1D-B606-1E0B05AB5EA4}" destId="{DEFFFA25-D875-42B7-8D87-E027D27D01F0}" srcOrd="1" destOrd="0" presId="urn:microsoft.com/office/officeart/2008/layout/LinedList"/>
    <dgm:cxn modelId="{6726072E-EAE2-4131-93BE-750550882784}" type="presParOf" srcId="{DEFFFA25-D875-42B7-8D87-E027D27D01F0}" destId="{E24FBF95-106B-4C11-A00D-69B1160E9D06}" srcOrd="0" destOrd="0" presId="urn:microsoft.com/office/officeart/2008/layout/LinedList"/>
    <dgm:cxn modelId="{6D9FD655-5FE9-4F90-9B17-B81A91C7F6EE}" type="presParOf" srcId="{DEFFFA25-D875-42B7-8D87-E027D27D01F0}" destId="{C50C5F4B-DB66-467E-BDA2-D3FEAE7A4E0B}" srcOrd="1" destOrd="0" presId="urn:microsoft.com/office/officeart/2008/layout/LinedList"/>
    <dgm:cxn modelId="{B9575C80-4EA9-43FD-9616-C255D8079165}" type="presParOf" srcId="{576DD7B2-C02B-4F1D-B606-1E0B05AB5EA4}" destId="{10BF215A-C19F-4154-ACA5-6147E1946F38}" srcOrd="2" destOrd="0" presId="urn:microsoft.com/office/officeart/2008/layout/LinedList"/>
    <dgm:cxn modelId="{E7F29821-B2A5-4A75-AB69-0577D4F19021}" type="presParOf" srcId="{576DD7B2-C02B-4F1D-B606-1E0B05AB5EA4}" destId="{3AA3EB4E-74F4-4E53-8E1E-ED77F28A9B07}" srcOrd="3" destOrd="0" presId="urn:microsoft.com/office/officeart/2008/layout/LinedList"/>
    <dgm:cxn modelId="{673EA21D-9ADC-4407-9DB2-866FD07769B4}" type="presParOf" srcId="{3AA3EB4E-74F4-4E53-8E1E-ED77F28A9B07}" destId="{18DF44BB-EB92-422E-8047-B4BCBE84F92D}" srcOrd="0" destOrd="0" presId="urn:microsoft.com/office/officeart/2008/layout/LinedList"/>
    <dgm:cxn modelId="{73582087-788E-49F2-A3D1-81CD44A0DC4A}" type="presParOf" srcId="{3AA3EB4E-74F4-4E53-8E1E-ED77F28A9B07}" destId="{B1A8AD8C-396E-4B6B-A98C-89BE84BAD32D}" srcOrd="1" destOrd="0" presId="urn:microsoft.com/office/officeart/2008/layout/LinedList"/>
    <dgm:cxn modelId="{247B6AFB-B25E-4673-B31D-D2C323C7801B}" type="presParOf" srcId="{576DD7B2-C02B-4F1D-B606-1E0B05AB5EA4}" destId="{07F27BC2-9BFC-48DA-A2AB-BA465FB6FADF}" srcOrd="4" destOrd="0" presId="urn:microsoft.com/office/officeart/2008/layout/LinedList"/>
    <dgm:cxn modelId="{64333D68-91A0-4C5F-865E-48697E83BE84}" type="presParOf" srcId="{576DD7B2-C02B-4F1D-B606-1E0B05AB5EA4}" destId="{8029D829-CC5D-4088-8186-429475E571EB}" srcOrd="5" destOrd="0" presId="urn:microsoft.com/office/officeart/2008/layout/LinedList"/>
    <dgm:cxn modelId="{BFFC60C6-80CE-4311-92A4-F043CE1D468D}" type="presParOf" srcId="{8029D829-CC5D-4088-8186-429475E571EB}" destId="{C01BBB8F-7FBF-4AD6-9BA4-D937C649EC5E}" srcOrd="0" destOrd="0" presId="urn:microsoft.com/office/officeart/2008/layout/LinedList"/>
    <dgm:cxn modelId="{C8F5FE46-F4B2-4CD9-9A04-8B7AA4AC84C8}" type="presParOf" srcId="{8029D829-CC5D-4088-8186-429475E571EB}" destId="{EABFB1E7-0461-4E0F-91EE-63F3B5903928}" srcOrd="1" destOrd="0" presId="urn:microsoft.com/office/officeart/2008/layout/LinedList"/>
    <dgm:cxn modelId="{8CD16EFD-B412-442D-822A-51DD744FA952}" type="presParOf" srcId="{576DD7B2-C02B-4F1D-B606-1E0B05AB5EA4}" destId="{FEFAEB58-8887-44C0-8757-6D175D64EB33}" srcOrd="6" destOrd="0" presId="urn:microsoft.com/office/officeart/2008/layout/LinedList"/>
    <dgm:cxn modelId="{B4366670-5BE7-4535-BA21-E7C95886D8B7}" type="presParOf" srcId="{576DD7B2-C02B-4F1D-B606-1E0B05AB5EA4}" destId="{A064C536-E908-44C7-A26F-E1FC9C85FBF8}" srcOrd="7" destOrd="0" presId="urn:microsoft.com/office/officeart/2008/layout/LinedList"/>
    <dgm:cxn modelId="{2DF51891-A220-4DEA-B192-D129749D7A22}" type="presParOf" srcId="{A064C536-E908-44C7-A26F-E1FC9C85FBF8}" destId="{D3282CA0-7E7A-4AA9-8B35-ABB918B1E287}" srcOrd="0" destOrd="0" presId="urn:microsoft.com/office/officeart/2008/layout/LinedList"/>
    <dgm:cxn modelId="{155C12CB-03B0-4597-80F9-8AE7150AEEC7}" type="presParOf" srcId="{A064C536-E908-44C7-A26F-E1FC9C85FBF8}" destId="{4EC0976B-6E16-459F-905E-E079EEDEC8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C2E374-7C52-4DD1-9D92-1C54AEDD0593}" type="doc">
      <dgm:prSet loTypeId="urn:microsoft.com/office/officeart/2008/layout/LinedList" loCatId="list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82B2B4D5-6B59-4F2E-845B-BB42D43173B1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Глинистое сырье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4 месторождения (Усть-Кутское,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Карповское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Зупкокон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и 8 проявлений. Сырье пригодно для изготовления кирпича марки 100, керамзитового гравия.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42AA08-B09C-4724-8561-B0F2036CF3C2}" type="parTrans" cxnId="{B122B54D-337F-43CC-8482-F0DDDA6F0C60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77DBE5-3810-44F4-87E1-F8CBA3A9E993}" type="sibTrans" cxnId="{B122B54D-337F-43CC-8482-F0DDDA6F0C60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DFB2B9-77CA-4BBA-A7EB-007A514F07A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Керамзитовое сырье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3 проявления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Селенгинское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Кокарское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Чудничное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Сырье пригодно для производства керамзитового гравия, строительного щебня.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9177E9-CFF1-4C69-ADB7-7C39AD007C0C}" type="parTrans" cxnId="{25735588-FE38-4C28-86CE-DE2FDFE78B85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3F5B66-F412-495A-8D4D-CBCE887F5E2F}" type="sibTrans" cxnId="{25735588-FE38-4C28-86CE-DE2FDFE78B85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102002-9632-4BD4-8F14-43D6A61B335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Песчано-гравийная смесь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учтено 3 месторождения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Каймоновское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Усть-Кутское, Ленское русловое), разведано еще 7, а также выявлено 8 проявлений. Гравий подходит для обычного бетона, строительных работ, песок-отсев – для кладочных растворов, для обычного бетона. 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C68BD7-0832-4620-8984-A6677A238F4F}" type="parTrans" cxnId="{470F01F9-E4F3-4339-97F7-A7B8AA7D88CD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684C32-7310-462F-864B-6EBD580F72CF}" type="sibTrans" cxnId="{470F01F9-E4F3-4339-97F7-A7B8AA7D88CD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C1D40A-C959-4109-ABBA-A21E1BC5EC2B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Песок строительный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разведанные месторождения отсутствуют, выявлено 4 проявления, 2 из которых бесперспективные, а по оставшимся 2 (Верхне-Еланское, Средне-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Кокорское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необходимы дополнительные исследования</a:t>
          </a:r>
          <a:r>
            <a:rPr lang="ru-RU" sz="21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1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445E-ECC9-4EF8-A8DA-50FEA8A5BF78}" type="parTrans" cxnId="{7340946E-85AA-4985-8FD1-50DE4C571C41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B6291E-5B7E-4A19-9BC1-BC047C1117AE}" type="sibTrans" cxnId="{7340946E-85AA-4985-8FD1-50DE4C571C41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FA8B53-D977-43FD-8918-D81BB2985E5A}" type="pres">
      <dgm:prSet presAssocID="{4AC2E374-7C52-4DD1-9D92-1C54AEDD059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FFE12E7-03EE-4605-AD71-828AEF93E701}" type="pres">
      <dgm:prSet presAssocID="{82B2B4D5-6B59-4F2E-845B-BB42D43173B1}" presName="thickLine" presStyleLbl="alignNode1" presStyleIdx="0" presStyleCnt="4"/>
      <dgm:spPr/>
    </dgm:pt>
    <dgm:pt modelId="{F5DE957D-B12A-4F5D-978D-5640393EE354}" type="pres">
      <dgm:prSet presAssocID="{82B2B4D5-6B59-4F2E-845B-BB42D43173B1}" presName="horz1" presStyleCnt="0"/>
      <dgm:spPr/>
    </dgm:pt>
    <dgm:pt modelId="{FB6E1E9C-3AEE-4235-9E61-728C9862B350}" type="pres">
      <dgm:prSet presAssocID="{82B2B4D5-6B59-4F2E-845B-BB42D43173B1}" presName="tx1" presStyleLbl="revTx" presStyleIdx="0" presStyleCnt="4" custScaleY="115815"/>
      <dgm:spPr/>
      <dgm:t>
        <a:bodyPr/>
        <a:lstStyle/>
        <a:p>
          <a:endParaRPr lang="ru-RU"/>
        </a:p>
      </dgm:t>
    </dgm:pt>
    <dgm:pt modelId="{DC0358C9-31BD-4D7C-82DA-E35782EE39CD}" type="pres">
      <dgm:prSet presAssocID="{82B2B4D5-6B59-4F2E-845B-BB42D43173B1}" presName="vert1" presStyleCnt="0"/>
      <dgm:spPr/>
    </dgm:pt>
    <dgm:pt modelId="{E4B9C8CD-F840-4490-8F81-8EBF9E7F680E}" type="pres">
      <dgm:prSet presAssocID="{9EDFB2B9-77CA-4BBA-A7EB-007A514F07AF}" presName="thickLine" presStyleLbl="alignNode1" presStyleIdx="1" presStyleCnt="4" custLinFactNeighborY="-14976"/>
      <dgm:spPr/>
    </dgm:pt>
    <dgm:pt modelId="{0BF1CBCB-FDF3-467A-BD9E-CEA74120D960}" type="pres">
      <dgm:prSet presAssocID="{9EDFB2B9-77CA-4BBA-A7EB-007A514F07AF}" presName="horz1" presStyleCnt="0"/>
      <dgm:spPr/>
    </dgm:pt>
    <dgm:pt modelId="{AD94CC11-FECD-4BC4-BE05-934C279F5CA8}" type="pres">
      <dgm:prSet presAssocID="{9EDFB2B9-77CA-4BBA-A7EB-007A514F07AF}" presName="tx1" presStyleLbl="revTx" presStyleIdx="1" presStyleCnt="4" custScaleY="134745" custLinFactNeighborX="98" custLinFactNeighborY="-5571"/>
      <dgm:spPr/>
      <dgm:t>
        <a:bodyPr/>
        <a:lstStyle/>
        <a:p>
          <a:endParaRPr lang="ru-RU"/>
        </a:p>
      </dgm:t>
    </dgm:pt>
    <dgm:pt modelId="{77A26DF6-5184-4D6B-802D-C564EF19BCB5}" type="pres">
      <dgm:prSet presAssocID="{9EDFB2B9-77CA-4BBA-A7EB-007A514F07AF}" presName="vert1" presStyleCnt="0"/>
      <dgm:spPr/>
    </dgm:pt>
    <dgm:pt modelId="{14A9D96D-A96A-4273-82E8-211413BC72D8}" type="pres">
      <dgm:prSet presAssocID="{A6102002-9632-4BD4-8F14-43D6A61B335F}" presName="thickLine" presStyleLbl="alignNode1" presStyleIdx="2" presStyleCnt="4" custLinFactNeighborX="-92" custLinFactNeighborY="-35047"/>
      <dgm:spPr/>
    </dgm:pt>
    <dgm:pt modelId="{F3BCADC0-376B-437E-9B5F-D9DA38889D3C}" type="pres">
      <dgm:prSet presAssocID="{A6102002-9632-4BD4-8F14-43D6A61B335F}" presName="horz1" presStyleCnt="0"/>
      <dgm:spPr/>
    </dgm:pt>
    <dgm:pt modelId="{154E4105-DA42-4810-9824-0328AB5F7E3D}" type="pres">
      <dgm:prSet presAssocID="{A6102002-9632-4BD4-8F14-43D6A61B335F}" presName="tx1" presStyleLbl="revTx" presStyleIdx="2" presStyleCnt="4" custScaleY="127092" custLinFactNeighborX="98" custLinFactNeighborY="-41140"/>
      <dgm:spPr/>
      <dgm:t>
        <a:bodyPr/>
        <a:lstStyle/>
        <a:p>
          <a:endParaRPr lang="ru-RU"/>
        </a:p>
      </dgm:t>
    </dgm:pt>
    <dgm:pt modelId="{448C940A-68B1-48A3-B68E-1F0AA6539752}" type="pres">
      <dgm:prSet presAssocID="{A6102002-9632-4BD4-8F14-43D6A61B335F}" presName="vert1" presStyleCnt="0"/>
      <dgm:spPr/>
    </dgm:pt>
    <dgm:pt modelId="{68F7B5B1-CB5C-47DF-ABAC-9DAD94427216}" type="pres">
      <dgm:prSet presAssocID="{94C1D40A-C959-4109-ABBA-A21E1BC5EC2B}" presName="thickLine" presStyleLbl="alignNode1" presStyleIdx="3" presStyleCnt="4" custLinFactNeighborY="-41463"/>
      <dgm:spPr/>
    </dgm:pt>
    <dgm:pt modelId="{78FE0FF8-257B-4C28-B65B-6024AF3DA215}" type="pres">
      <dgm:prSet presAssocID="{94C1D40A-C959-4109-ABBA-A21E1BC5EC2B}" presName="horz1" presStyleCnt="0"/>
      <dgm:spPr/>
    </dgm:pt>
    <dgm:pt modelId="{ECE74950-5A59-403E-8FB2-AA04942655AE}" type="pres">
      <dgm:prSet presAssocID="{94C1D40A-C959-4109-ABBA-A21E1BC5EC2B}" presName="tx1" presStyleLbl="revTx" presStyleIdx="3" presStyleCnt="4" custLinFactNeighborY="-41140"/>
      <dgm:spPr/>
      <dgm:t>
        <a:bodyPr/>
        <a:lstStyle/>
        <a:p>
          <a:endParaRPr lang="ru-RU"/>
        </a:p>
      </dgm:t>
    </dgm:pt>
    <dgm:pt modelId="{D225C1B1-D7A1-4BB8-A84A-30484EB78390}" type="pres">
      <dgm:prSet presAssocID="{94C1D40A-C959-4109-ABBA-A21E1BC5EC2B}" presName="vert1" presStyleCnt="0"/>
      <dgm:spPr/>
    </dgm:pt>
  </dgm:ptLst>
  <dgm:cxnLst>
    <dgm:cxn modelId="{25735588-FE38-4C28-86CE-DE2FDFE78B85}" srcId="{4AC2E374-7C52-4DD1-9D92-1C54AEDD0593}" destId="{9EDFB2B9-77CA-4BBA-A7EB-007A514F07AF}" srcOrd="1" destOrd="0" parTransId="{1A9177E9-CFF1-4C69-ADB7-7C39AD007C0C}" sibTransId="{043F5B66-F412-495A-8D4D-CBCE887F5E2F}"/>
    <dgm:cxn modelId="{2B0BE245-CDC9-405A-B2C2-21DF61B82009}" type="presOf" srcId="{4AC2E374-7C52-4DD1-9D92-1C54AEDD0593}" destId="{74FA8B53-D977-43FD-8918-D81BB2985E5A}" srcOrd="0" destOrd="0" presId="urn:microsoft.com/office/officeart/2008/layout/LinedList"/>
    <dgm:cxn modelId="{7340946E-85AA-4985-8FD1-50DE4C571C41}" srcId="{4AC2E374-7C52-4DD1-9D92-1C54AEDD0593}" destId="{94C1D40A-C959-4109-ABBA-A21E1BC5EC2B}" srcOrd="3" destOrd="0" parTransId="{0202445E-ECC9-4EF8-A8DA-50FEA8A5BF78}" sibTransId="{1BB6291E-5B7E-4A19-9BC1-BC047C1117AE}"/>
    <dgm:cxn modelId="{954E5E3C-DD3F-4158-892F-9F2BBDC43E5F}" type="presOf" srcId="{94C1D40A-C959-4109-ABBA-A21E1BC5EC2B}" destId="{ECE74950-5A59-403E-8FB2-AA04942655AE}" srcOrd="0" destOrd="0" presId="urn:microsoft.com/office/officeart/2008/layout/LinedList"/>
    <dgm:cxn modelId="{B122B54D-337F-43CC-8482-F0DDDA6F0C60}" srcId="{4AC2E374-7C52-4DD1-9D92-1C54AEDD0593}" destId="{82B2B4D5-6B59-4F2E-845B-BB42D43173B1}" srcOrd="0" destOrd="0" parTransId="{1C42AA08-B09C-4724-8561-B0F2036CF3C2}" sibTransId="{1377DBE5-3810-44F4-87E1-F8CBA3A9E993}"/>
    <dgm:cxn modelId="{4E88AB94-79AB-4B4B-AD5F-33F053706E1C}" type="presOf" srcId="{9EDFB2B9-77CA-4BBA-A7EB-007A514F07AF}" destId="{AD94CC11-FECD-4BC4-BE05-934C279F5CA8}" srcOrd="0" destOrd="0" presId="urn:microsoft.com/office/officeart/2008/layout/LinedList"/>
    <dgm:cxn modelId="{DE6F712A-63C8-4B54-B269-7E227A62A987}" type="presOf" srcId="{82B2B4D5-6B59-4F2E-845B-BB42D43173B1}" destId="{FB6E1E9C-3AEE-4235-9E61-728C9862B350}" srcOrd="0" destOrd="0" presId="urn:microsoft.com/office/officeart/2008/layout/LinedList"/>
    <dgm:cxn modelId="{C301EEB2-3294-46DE-8D19-B7FA06E672D2}" type="presOf" srcId="{A6102002-9632-4BD4-8F14-43D6A61B335F}" destId="{154E4105-DA42-4810-9824-0328AB5F7E3D}" srcOrd="0" destOrd="0" presId="urn:microsoft.com/office/officeart/2008/layout/LinedList"/>
    <dgm:cxn modelId="{470F01F9-E4F3-4339-97F7-A7B8AA7D88CD}" srcId="{4AC2E374-7C52-4DD1-9D92-1C54AEDD0593}" destId="{A6102002-9632-4BD4-8F14-43D6A61B335F}" srcOrd="2" destOrd="0" parTransId="{2AC68BD7-0832-4620-8984-A6677A238F4F}" sibTransId="{C0684C32-7310-462F-864B-6EBD580F72CF}"/>
    <dgm:cxn modelId="{BA29D074-1A96-4C62-BE4B-1E5C89FE1CD2}" type="presParOf" srcId="{74FA8B53-D977-43FD-8918-D81BB2985E5A}" destId="{2FFE12E7-03EE-4605-AD71-828AEF93E701}" srcOrd="0" destOrd="0" presId="urn:microsoft.com/office/officeart/2008/layout/LinedList"/>
    <dgm:cxn modelId="{6F0EE0F2-192C-4124-801C-25AABFCD013C}" type="presParOf" srcId="{74FA8B53-D977-43FD-8918-D81BB2985E5A}" destId="{F5DE957D-B12A-4F5D-978D-5640393EE354}" srcOrd="1" destOrd="0" presId="urn:microsoft.com/office/officeart/2008/layout/LinedList"/>
    <dgm:cxn modelId="{55FB7032-E2C3-40F4-A48C-225392793330}" type="presParOf" srcId="{F5DE957D-B12A-4F5D-978D-5640393EE354}" destId="{FB6E1E9C-3AEE-4235-9E61-728C9862B350}" srcOrd="0" destOrd="0" presId="urn:microsoft.com/office/officeart/2008/layout/LinedList"/>
    <dgm:cxn modelId="{7F455FAF-7CFB-422B-8F4D-DB4BA081D70E}" type="presParOf" srcId="{F5DE957D-B12A-4F5D-978D-5640393EE354}" destId="{DC0358C9-31BD-4D7C-82DA-E35782EE39CD}" srcOrd="1" destOrd="0" presId="urn:microsoft.com/office/officeart/2008/layout/LinedList"/>
    <dgm:cxn modelId="{AB67953C-8727-462F-8116-57F737C4301E}" type="presParOf" srcId="{74FA8B53-D977-43FD-8918-D81BB2985E5A}" destId="{E4B9C8CD-F840-4490-8F81-8EBF9E7F680E}" srcOrd="2" destOrd="0" presId="urn:microsoft.com/office/officeart/2008/layout/LinedList"/>
    <dgm:cxn modelId="{8036D3E0-B675-4AAE-BFCA-8DDE4280416D}" type="presParOf" srcId="{74FA8B53-D977-43FD-8918-D81BB2985E5A}" destId="{0BF1CBCB-FDF3-467A-BD9E-CEA74120D960}" srcOrd="3" destOrd="0" presId="urn:microsoft.com/office/officeart/2008/layout/LinedList"/>
    <dgm:cxn modelId="{1B2DCD05-A0AF-4AB1-8DAB-C2AA0D9AE550}" type="presParOf" srcId="{0BF1CBCB-FDF3-467A-BD9E-CEA74120D960}" destId="{AD94CC11-FECD-4BC4-BE05-934C279F5CA8}" srcOrd="0" destOrd="0" presId="urn:microsoft.com/office/officeart/2008/layout/LinedList"/>
    <dgm:cxn modelId="{2F703778-3257-4C29-81AC-6B0A4B02D350}" type="presParOf" srcId="{0BF1CBCB-FDF3-467A-BD9E-CEA74120D960}" destId="{77A26DF6-5184-4D6B-802D-C564EF19BCB5}" srcOrd="1" destOrd="0" presId="urn:microsoft.com/office/officeart/2008/layout/LinedList"/>
    <dgm:cxn modelId="{2E628E85-D87A-405C-BC0A-070F5922E0E4}" type="presParOf" srcId="{74FA8B53-D977-43FD-8918-D81BB2985E5A}" destId="{14A9D96D-A96A-4273-82E8-211413BC72D8}" srcOrd="4" destOrd="0" presId="urn:microsoft.com/office/officeart/2008/layout/LinedList"/>
    <dgm:cxn modelId="{7F913294-F0E6-41CB-8048-C8221DA2AD70}" type="presParOf" srcId="{74FA8B53-D977-43FD-8918-D81BB2985E5A}" destId="{F3BCADC0-376B-437E-9B5F-D9DA38889D3C}" srcOrd="5" destOrd="0" presId="urn:microsoft.com/office/officeart/2008/layout/LinedList"/>
    <dgm:cxn modelId="{5C1A83E2-CC6B-45B1-9C32-06B1AF762B26}" type="presParOf" srcId="{F3BCADC0-376B-437E-9B5F-D9DA38889D3C}" destId="{154E4105-DA42-4810-9824-0328AB5F7E3D}" srcOrd="0" destOrd="0" presId="urn:microsoft.com/office/officeart/2008/layout/LinedList"/>
    <dgm:cxn modelId="{73C64ACA-7448-4E60-A536-A490CBAC2137}" type="presParOf" srcId="{F3BCADC0-376B-437E-9B5F-D9DA38889D3C}" destId="{448C940A-68B1-48A3-B68E-1F0AA6539752}" srcOrd="1" destOrd="0" presId="urn:microsoft.com/office/officeart/2008/layout/LinedList"/>
    <dgm:cxn modelId="{73F63608-8779-4AA1-86B0-1BA363BBA830}" type="presParOf" srcId="{74FA8B53-D977-43FD-8918-D81BB2985E5A}" destId="{68F7B5B1-CB5C-47DF-ABAC-9DAD94427216}" srcOrd="6" destOrd="0" presId="urn:microsoft.com/office/officeart/2008/layout/LinedList"/>
    <dgm:cxn modelId="{105C6B9F-0E30-4EBC-80F0-0306FE1EE7A2}" type="presParOf" srcId="{74FA8B53-D977-43FD-8918-D81BB2985E5A}" destId="{78FE0FF8-257B-4C28-B65B-6024AF3DA215}" srcOrd="7" destOrd="0" presId="urn:microsoft.com/office/officeart/2008/layout/LinedList"/>
    <dgm:cxn modelId="{E74634EB-1EBD-4114-855F-90787EEDF3A7}" type="presParOf" srcId="{78FE0FF8-257B-4C28-B65B-6024AF3DA215}" destId="{ECE74950-5A59-403E-8FB2-AA04942655AE}" srcOrd="0" destOrd="0" presId="urn:microsoft.com/office/officeart/2008/layout/LinedList"/>
    <dgm:cxn modelId="{898A478B-9F03-4CE6-8EB0-DAFD0FEF6AE1}" type="presParOf" srcId="{78FE0FF8-257B-4C28-B65B-6024AF3DA215}" destId="{D225C1B1-D7A1-4BB8-A84A-30484EB783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C2E374-7C52-4DD1-9D92-1C54AEDD0593}" type="doc">
      <dgm:prSet loTypeId="urn:microsoft.com/office/officeart/2008/layout/LinedList" loCatId="list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03A2C62-4102-4E37-AAF0-D04C65D3AB14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Строительные камни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имеются 2 крупных месторождения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Якуримское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Каймоновское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на 3 месторождениях проведена предварительная разведка (Таюрское, Усть-Кутское, участок «Звездный»). Доломиты пригодны для строительных работ, производства бетона, асфальтобетонных смесей. Известняки пригодны для получения извести, минеральной ваты, в качестве декоративного материала.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9AFA46-AEB0-4748-BDE2-0FBDBB294994}" type="parTrans" cxnId="{E1182268-A5D1-4E98-BFD6-DE8A1A1959E5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CCD8F5-E7B4-43D0-94AE-218C0ED49E76}" type="sibTrans" cxnId="{E1182268-A5D1-4E98-BFD6-DE8A1A1959E5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C0A4B6-537F-40B2-B28A-088DD326BC31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Цементное сырье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имеется месторождение (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Каймоновское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и 3 проявления (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Маганьинское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Бульдейское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Ульяновское). Известняки месторождения в смеси с суглинками могут использоваться для производства бетона марки 400-500.  Известняки проявлений пригодны для получения строительной извести.</a:t>
          </a:r>
        </a:p>
      </dgm:t>
    </dgm:pt>
    <dgm:pt modelId="{ED1AE465-318E-4123-B421-93590DA77D75}" type="parTrans" cxnId="{5AC56305-1A29-4B16-8C47-5D6B83382699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40F38C-1AF0-4715-BD41-A9CC8D4A1D81}" type="sibTrans" cxnId="{5AC56305-1A29-4B16-8C47-5D6B83382699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0CB045-5DEE-4E6C-BED5-60509E8CBED9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Сырье для строительной извести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месторождения отсутствуют, имеется 3 проявления (Черное,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Кухтинское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Сухореченское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Кроме того в качестве сырья на известь могут использоваться проявления цементного сырья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Бульдейское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Ульяновское.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40AF8C-EEA6-4F12-AABD-27A22B7D1995}" type="parTrans" cxnId="{3B7DC2D1-88FE-4DC6-8DA7-95D9711EC6D4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ED45A5-9125-4B5C-8AE4-894F331C5875}" type="sibTrans" cxnId="{3B7DC2D1-88FE-4DC6-8DA7-95D9711EC6D4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7732C4-41DF-4D08-85F5-7C05C0FB48E2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Гипс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зафиксировано 1 проявление (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Панихинское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связанное с гипс-кальцитовыми и гипс-ангидритовыми жильными телами категории Р1. Учитывая запасы ресурсов проявление может представлять практический интерес.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F0021B-1C16-4E5D-A49E-B30C215C728E}" type="parTrans" cxnId="{7D2F6F0B-068C-4830-920C-575002405AC6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ACD30-1935-4BEA-A493-64DE7C35AB89}" type="sibTrans" cxnId="{7D2F6F0B-068C-4830-920C-575002405AC6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88C041-B3EF-4DEE-816E-CAC12168CD77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Облицовочный камень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2 проявления (Еланское,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Усть-Водянихинское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Известняки Еланского проявления могут использоваться в качестве облицовочного материала, поделочного сырья. Доломиты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Усть-Водянихинского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проявления – как местный облицовочный материал.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3ADBF6-16A7-4D9A-A03C-65A83D1B7CAF}" type="parTrans" cxnId="{487B3913-B847-411D-ABED-274F5A0354B9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E8137-7E0A-4F1B-9189-AE966D5A92D2}" type="sibTrans" cxnId="{487B3913-B847-411D-ABED-274F5A0354B9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FA8B53-D977-43FD-8918-D81BB2985E5A}" type="pres">
      <dgm:prSet presAssocID="{4AC2E374-7C52-4DD1-9D92-1C54AEDD059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4BEE624-B4AE-416F-9A39-051E4CC4FBEA}" type="pres">
      <dgm:prSet presAssocID="{203A2C62-4102-4E37-AAF0-D04C65D3AB14}" presName="thickLine" presStyleLbl="alignNode1" presStyleIdx="0" presStyleCnt="5"/>
      <dgm:spPr/>
    </dgm:pt>
    <dgm:pt modelId="{A958DDE9-4D91-4800-9892-7D8A0316CE61}" type="pres">
      <dgm:prSet presAssocID="{203A2C62-4102-4E37-AAF0-D04C65D3AB14}" presName="horz1" presStyleCnt="0"/>
      <dgm:spPr/>
    </dgm:pt>
    <dgm:pt modelId="{725B1E65-E678-4912-90F5-14A440FF290F}" type="pres">
      <dgm:prSet presAssocID="{203A2C62-4102-4E37-AAF0-D04C65D3AB14}" presName="tx1" presStyleLbl="revTx" presStyleIdx="0" presStyleCnt="5" custScaleX="90828" custScaleY="134949" custLinFactNeighborX="3778" custLinFactNeighborY="2061"/>
      <dgm:spPr/>
      <dgm:t>
        <a:bodyPr/>
        <a:lstStyle/>
        <a:p>
          <a:endParaRPr lang="ru-RU"/>
        </a:p>
      </dgm:t>
    </dgm:pt>
    <dgm:pt modelId="{088A1DDB-BA5D-4991-B189-E58176D47D1C}" type="pres">
      <dgm:prSet presAssocID="{203A2C62-4102-4E37-AAF0-D04C65D3AB14}" presName="vert1" presStyleCnt="0"/>
      <dgm:spPr/>
    </dgm:pt>
    <dgm:pt modelId="{1CA81113-4ECC-479C-A12A-45FBB220FE14}" type="pres">
      <dgm:prSet presAssocID="{A8C0A4B6-537F-40B2-B28A-088DD326BC31}" presName="thickLine" presStyleLbl="alignNode1" presStyleIdx="1" presStyleCnt="5" custLinFactNeighborX="230" custLinFactNeighborY="6041"/>
      <dgm:spPr/>
    </dgm:pt>
    <dgm:pt modelId="{AD496EB4-9FA4-4586-9F98-65E5B93E9668}" type="pres">
      <dgm:prSet presAssocID="{A8C0A4B6-537F-40B2-B28A-088DD326BC31}" presName="horz1" presStyleCnt="0"/>
      <dgm:spPr/>
    </dgm:pt>
    <dgm:pt modelId="{2DE79E33-45E3-40A6-9684-E9B1A302216F}" type="pres">
      <dgm:prSet presAssocID="{A8C0A4B6-537F-40B2-B28A-088DD326BC31}" presName="tx1" presStyleLbl="revTx" presStyleIdx="1" presStyleCnt="5" custScaleX="92761" custLinFactNeighborX="2689" custLinFactNeighborY="4918"/>
      <dgm:spPr/>
      <dgm:t>
        <a:bodyPr/>
        <a:lstStyle/>
        <a:p>
          <a:endParaRPr lang="ru-RU"/>
        </a:p>
      </dgm:t>
    </dgm:pt>
    <dgm:pt modelId="{D1107511-F8F1-44BF-8567-B853CF11BD4D}" type="pres">
      <dgm:prSet presAssocID="{A8C0A4B6-537F-40B2-B28A-088DD326BC31}" presName="vert1" presStyleCnt="0"/>
      <dgm:spPr/>
    </dgm:pt>
    <dgm:pt modelId="{8A89DF93-44F8-41A1-A248-343FE5C795F0}" type="pres">
      <dgm:prSet presAssocID="{270CB045-5DEE-4E6C-BED5-60509E8CBED9}" presName="thickLine" presStyleLbl="alignNode1" presStyleIdx="2" presStyleCnt="5" custLinFactNeighborX="230" custLinFactNeighborY="10731"/>
      <dgm:spPr/>
    </dgm:pt>
    <dgm:pt modelId="{0BBA8AB3-3768-4520-A6F7-0C682B0A2C30}" type="pres">
      <dgm:prSet presAssocID="{270CB045-5DEE-4E6C-BED5-60509E8CBED9}" presName="horz1" presStyleCnt="0"/>
      <dgm:spPr/>
    </dgm:pt>
    <dgm:pt modelId="{118C4BA5-D4CE-4DA4-90EE-9E03B9F58A55}" type="pres">
      <dgm:prSet presAssocID="{270CB045-5DEE-4E6C-BED5-60509E8CBED9}" presName="tx1" presStyleLbl="revTx" presStyleIdx="2" presStyleCnt="5" custScaleX="94829" custLinFactNeighborX="230" custLinFactNeighborY="9539"/>
      <dgm:spPr/>
      <dgm:t>
        <a:bodyPr/>
        <a:lstStyle/>
        <a:p>
          <a:endParaRPr lang="ru-RU"/>
        </a:p>
      </dgm:t>
    </dgm:pt>
    <dgm:pt modelId="{7496531F-A9E9-438D-BB7E-2992C69FDBFD}" type="pres">
      <dgm:prSet presAssocID="{270CB045-5DEE-4E6C-BED5-60509E8CBED9}" presName="vert1" presStyleCnt="0"/>
      <dgm:spPr/>
    </dgm:pt>
    <dgm:pt modelId="{4371982F-526B-4053-9238-65980878A024}" type="pres">
      <dgm:prSet presAssocID="{E27732C4-41DF-4D08-85F5-7C05C0FB48E2}" presName="thickLine" presStyleLbl="alignNode1" presStyleIdx="3" presStyleCnt="5" custLinFactNeighborX="214" custLinFactNeighborY="8513"/>
      <dgm:spPr/>
    </dgm:pt>
    <dgm:pt modelId="{C1130DFD-0F88-4766-91F1-644DADE1BC04}" type="pres">
      <dgm:prSet presAssocID="{E27732C4-41DF-4D08-85F5-7C05C0FB48E2}" presName="horz1" presStyleCnt="0"/>
      <dgm:spPr/>
    </dgm:pt>
    <dgm:pt modelId="{4BD30C98-2070-4C51-A2F9-EA6FDFCEA187}" type="pres">
      <dgm:prSet presAssocID="{E27732C4-41DF-4D08-85F5-7C05C0FB48E2}" presName="tx1" presStyleLbl="revTx" presStyleIdx="3" presStyleCnt="5" custScaleX="92451" custLinFactNeighborX="-53" custLinFactNeighborY="8814"/>
      <dgm:spPr/>
      <dgm:t>
        <a:bodyPr/>
        <a:lstStyle/>
        <a:p>
          <a:endParaRPr lang="ru-RU"/>
        </a:p>
      </dgm:t>
    </dgm:pt>
    <dgm:pt modelId="{F4E3C5A9-B54B-4A82-8E53-0FCD3D3032CD}" type="pres">
      <dgm:prSet presAssocID="{E27732C4-41DF-4D08-85F5-7C05C0FB48E2}" presName="vert1" presStyleCnt="0"/>
      <dgm:spPr/>
    </dgm:pt>
    <dgm:pt modelId="{15642F57-9CEF-4CBE-BAF8-DAE8E4F292E7}" type="pres">
      <dgm:prSet presAssocID="{7588C041-B3EF-4DEE-816E-CAC12168CD77}" presName="thickLine" presStyleLbl="alignNode1" presStyleIdx="4" presStyleCnt="5"/>
      <dgm:spPr/>
    </dgm:pt>
    <dgm:pt modelId="{99BF3DDD-19ED-4014-B7B8-BB7E4E9E6F11}" type="pres">
      <dgm:prSet presAssocID="{7588C041-B3EF-4DEE-816E-CAC12168CD77}" presName="horz1" presStyleCnt="0"/>
      <dgm:spPr/>
    </dgm:pt>
    <dgm:pt modelId="{FA20D620-CA95-44ED-917E-BA836E396AA5}" type="pres">
      <dgm:prSet presAssocID="{7588C041-B3EF-4DEE-816E-CAC12168CD77}" presName="tx1" presStyleLbl="revTx" presStyleIdx="4" presStyleCnt="5" custScaleX="87590"/>
      <dgm:spPr/>
      <dgm:t>
        <a:bodyPr/>
        <a:lstStyle/>
        <a:p>
          <a:endParaRPr lang="ru-RU"/>
        </a:p>
      </dgm:t>
    </dgm:pt>
    <dgm:pt modelId="{8966E587-F9E5-4326-A392-0DD255A30DCE}" type="pres">
      <dgm:prSet presAssocID="{7588C041-B3EF-4DEE-816E-CAC12168CD77}" presName="vert1" presStyleCnt="0"/>
      <dgm:spPr/>
    </dgm:pt>
  </dgm:ptLst>
  <dgm:cxnLst>
    <dgm:cxn modelId="{5AC56305-1A29-4B16-8C47-5D6B83382699}" srcId="{4AC2E374-7C52-4DD1-9D92-1C54AEDD0593}" destId="{A8C0A4B6-537F-40B2-B28A-088DD326BC31}" srcOrd="1" destOrd="0" parTransId="{ED1AE465-318E-4123-B421-93590DA77D75}" sibTransId="{E140F38C-1AF0-4715-BD41-A9CC8D4A1D81}"/>
    <dgm:cxn modelId="{7D2F6F0B-068C-4830-920C-575002405AC6}" srcId="{4AC2E374-7C52-4DD1-9D92-1C54AEDD0593}" destId="{E27732C4-41DF-4D08-85F5-7C05C0FB48E2}" srcOrd="3" destOrd="0" parTransId="{6FF0021B-1C16-4E5D-A49E-B30C215C728E}" sibTransId="{01EACD30-1935-4BEA-A493-64DE7C35AB89}"/>
    <dgm:cxn modelId="{E1182268-A5D1-4E98-BFD6-DE8A1A1959E5}" srcId="{4AC2E374-7C52-4DD1-9D92-1C54AEDD0593}" destId="{203A2C62-4102-4E37-AAF0-D04C65D3AB14}" srcOrd="0" destOrd="0" parTransId="{1D9AFA46-AEB0-4748-BDE2-0FBDBB294994}" sibTransId="{D7CCD8F5-E7B4-43D0-94AE-218C0ED49E76}"/>
    <dgm:cxn modelId="{3FA71465-060C-4616-A71F-FE0500B32FD6}" type="presOf" srcId="{E27732C4-41DF-4D08-85F5-7C05C0FB48E2}" destId="{4BD30C98-2070-4C51-A2F9-EA6FDFCEA187}" srcOrd="0" destOrd="0" presId="urn:microsoft.com/office/officeart/2008/layout/LinedList"/>
    <dgm:cxn modelId="{96751DF4-7ED6-44A8-A128-FB80540EE26A}" type="presOf" srcId="{270CB045-5DEE-4E6C-BED5-60509E8CBED9}" destId="{118C4BA5-D4CE-4DA4-90EE-9E03B9F58A55}" srcOrd="0" destOrd="0" presId="urn:microsoft.com/office/officeart/2008/layout/LinedList"/>
    <dgm:cxn modelId="{A09BF586-BD71-40E7-9058-6A6ABBC2FDFC}" type="presOf" srcId="{203A2C62-4102-4E37-AAF0-D04C65D3AB14}" destId="{725B1E65-E678-4912-90F5-14A440FF290F}" srcOrd="0" destOrd="0" presId="urn:microsoft.com/office/officeart/2008/layout/LinedList"/>
    <dgm:cxn modelId="{C39FDEB4-6500-411C-9DE9-458B8114DDB6}" type="presOf" srcId="{4AC2E374-7C52-4DD1-9D92-1C54AEDD0593}" destId="{74FA8B53-D977-43FD-8918-D81BB2985E5A}" srcOrd="0" destOrd="0" presId="urn:microsoft.com/office/officeart/2008/layout/LinedList"/>
    <dgm:cxn modelId="{3B7DC2D1-88FE-4DC6-8DA7-95D9711EC6D4}" srcId="{4AC2E374-7C52-4DD1-9D92-1C54AEDD0593}" destId="{270CB045-5DEE-4E6C-BED5-60509E8CBED9}" srcOrd="2" destOrd="0" parTransId="{8B40AF8C-EEA6-4F12-AABD-27A22B7D1995}" sibTransId="{C0ED45A5-9125-4B5C-8AE4-894F331C5875}"/>
    <dgm:cxn modelId="{487B3913-B847-411D-ABED-274F5A0354B9}" srcId="{4AC2E374-7C52-4DD1-9D92-1C54AEDD0593}" destId="{7588C041-B3EF-4DEE-816E-CAC12168CD77}" srcOrd="4" destOrd="0" parTransId="{F63ADBF6-16A7-4D9A-A03C-65A83D1B7CAF}" sibTransId="{1D8E8137-7E0A-4F1B-9189-AE966D5A92D2}"/>
    <dgm:cxn modelId="{66C17AEF-C63E-442E-947F-3D739069082C}" type="presOf" srcId="{7588C041-B3EF-4DEE-816E-CAC12168CD77}" destId="{FA20D620-CA95-44ED-917E-BA836E396AA5}" srcOrd="0" destOrd="0" presId="urn:microsoft.com/office/officeart/2008/layout/LinedList"/>
    <dgm:cxn modelId="{8AC694D9-5F2E-4C9F-9243-7387BB1B532E}" type="presOf" srcId="{A8C0A4B6-537F-40B2-B28A-088DD326BC31}" destId="{2DE79E33-45E3-40A6-9684-E9B1A302216F}" srcOrd="0" destOrd="0" presId="urn:microsoft.com/office/officeart/2008/layout/LinedList"/>
    <dgm:cxn modelId="{3AA082CF-463C-49BE-BEE7-B976A87C911E}" type="presParOf" srcId="{74FA8B53-D977-43FD-8918-D81BB2985E5A}" destId="{94BEE624-B4AE-416F-9A39-051E4CC4FBEA}" srcOrd="0" destOrd="0" presId="urn:microsoft.com/office/officeart/2008/layout/LinedList"/>
    <dgm:cxn modelId="{7282C2C2-42D0-4937-A5C2-E34B42E4A5FC}" type="presParOf" srcId="{74FA8B53-D977-43FD-8918-D81BB2985E5A}" destId="{A958DDE9-4D91-4800-9892-7D8A0316CE61}" srcOrd="1" destOrd="0" presId="urn:microsoft.com/office/officeart/2008/layout/LinedList"/>
    <dgm:cxn modelId="{3142E3DA-0387-441C-98ED-1B9D3731D53E}" type="presParOf" srcId="{A958DDE9-4D91-4800-9892-7D8A0316CE61}" destId="{725B1E65-E678-4912-90F5-14A440FF290F}" srcOrd="0" destOrd="0" presId="urn:microsoft.com/office/officeart/2008/layout/LinedList"/>
    <dgm:cxn modelId="{D4BDBA77-629B-476F-BF42-E99F491B1E70}" type="presParOf" srcId="{A958DDE9-4D91-4800-9892-7D8A0316CE61}" destId="{088A1DDB-BA5D-4991-B189-E58176D47D1C}" srcOrd="1" destOrd="0" presId="urn:microsoft.com/office/officeart/2008/layout/LinedList"/>
    <dgm:cxn modelId="{D9D6A1ED-5A46-4BCD-BE97-FA567A3841E2}" type="presParOf" srcId="{74FA8B53-D977-43FD-8918-D81BB2985E5A}" destId="{1CA81113-4ECC-479C-A12A-45FBB220FE14}" srcOrd="2" destOrd="0" presId="urn:microsoft.com/office/officeart/2008/layout/LinedList"/>
    <dgm:cxn modelId="{DC4A44BE-E095-4814-84B7-3CC2E2FB1C2A}" type="presParOf" srcId="{74FA8B53-D977-43FD-8918-D81BB2985E5A}" destId="{AD496EB4-9FA4-4586-9F98-65E5B93E9668}" srcOrd="3" destOrd="0" presId="urn:microsoft.com/office/officeart/2008/layout/LinedList"/>
    <dgm:cxn modelId="{B4F8BE0B-B468-4E77-BA24-7E18CDEFC5AB}" type="presParOf" srcId="{AD496EB4-9FA4-4586-9F98-65E5B93E9668}" destId="{2DE79E33-45E3-40A6-9684-E9B1A302216F}" srcOrd="0" destOrd="0" presId="urn:microsoft.com/office/officeart/2008/layout/LinedList"/>
    <dgm:cxn modelId="{A5F131E2-1679-42FA-9629-812ACA3D239E}" type="presParOf" srcId="{AD496EB4-9FA4-4586-9F98-65E5B93E9668}" destId="{D1107511-F8F1-44BF-8567-B853CF11BD4D}" srcOrd="1" destOrd="0" presId="urn:microsoft.com/office/officeart/2008/layout/LinedList"/>
    <dgm:cxn modelId="{AC3CBB86-F57C-4928-A991-2BE434B1B119}" type="presParOf" srcId="{74FA8B53-D977-43FD-8918-D81BB2985E5A}" destId="{8A89DF93-44F8-41A1-A248-343FE5C795F0}" srcOrd="4" destOrd="0" presId="urn:microsoft.com/office/officeart/2008/layout/LinedList"/>
    <dgm:cxn modelId="{B6355D3A-1179-413B-B667-5556F2373E01}" type="presParOf" srcId="{74FA8B53-D977-43FD-8918-D81BB2985E5A}" destId="{0BBA8AB3-3768-4520-A6F7-0C682B0A2C30}" srcOrd="5" destOrd="0" presId="urn:microsoft.com/office/officeart/2008/layout/LinedList"/>
    <dgm:cxn modelId="{1826FEB2-D0F8-4914-A273-7626BD9F5373}" type="presParOf" srcId="{0BBA8AB3-3768-4520-A6F7-0C682B0A2C30}" destId="{118C4BA5-D4CE-4DA4-90EE-9E03B9F58A55}" srcOrd="0" destOrd="0" presId="urn:microsoft.com/office/officeart/2008/layout/LinedList"/>
    <dgm:cxn modelId="{BE0586C5-0B46-4B20-BCBC-DD54D6988F1B}" type="presParOf" srcId="{0BBA8AB3-3768-4520-A6F7-0C682B0A2C30}" destId="{7496531F-A9E9-438D-BB7E-2992C69FDBFD}" srcOrd="1" destOrd="0" presId="urn:microsoft.com/office/officeart/2008/layout/LinedList"/>
    <dgm:cxn modelId="{87621718-ECEA-4675-8B15-176173383A1D}" type="presParOf" srcId="{74FA8B53-D977-43FD-8918-D81BB2985E5A}" destId="{4371982F-526B-4053-9238-65980878A024}" srcOrd="6" destOrd="0" presId="urn:microsoft.com/office/officeart/2008/layout/LinedList"/>
    <dgm:cxn modelId="{D57041E6-9EF9-42C9-9FD0-002149D2E53B}" type="presParOf" srcId="{74FA8B53-D977-43FD-8918-D81BB2985E5A}" destId="{C1130DFD-0F88-4766-91F1-644DADE1BC04}" srcOrd="7" destOrd="0" presId="urn:microsoft.com/office/officeart/2008/layout/LinedList"/>
    <dgm:cxn modelId="{47C9F98E-3CCC-4DC0-A3F2-22B5965E57A9}" type="presParOf" srcId="{C1130DFD-0F88-4766-91F1-644DADE1BC04}" destId="{4BD30C98-2070-4C51-A2F9-EA6FDFCEA187}" srcOrd="0" destOrd="0" presId="urn:microsoft.com/office/officeart/2008/layout/LinedList"/>
    <dgm:cxn modelId="{90E0E5AE-68D2-4DA3-8884-4CD146271CBF}" type="presParOf" srcId="{C1130DFD-0F88-4766-91F1-644DADE1BC04}" destId="{F4E3C5A9-B54B-4A82-8E53-0FCD3D3032CD}" srcOrd="1" destOrd="0" presId="urn:microsoft.com/office/officeart/2008/layout/LinedList"/>
    <dgm:cxn modelId="{DBAAAE60-5AE4-4699-88C9-B32A4023AFBF}" type="presParOf" srcId="{74FA8B53-D977-43FD-8918-D81BB2985E5A}" destId="{15642F57-9CEF-4CBE-BAF8-DAE8E4F292E7}" srcOrd="8" destOrd="0" presId="urn:microsoft.com/office/officeart/2008/layout/LinedList"/>
    <dgm:cxn modelId="{D8808140-DE1C-4501-AADC-402633C08B88}" type="presParOf" srcId="{74FA8B53-D977-43FD-8918-D81BB2985E5A}" destId="{99BF3DDD-19ED-4014-B7B8-BB7E4E9E6F11}" srcOrd="9" destOrd="0" presId="urn:microsoft.com/office/officeart/2008/layout/LinedList"/>
    <dgm:cxn modelId="{5CA99097-9083-47B5-AF52-7715961D5900}" type="presParOf" srcId="{99BF3DDD-19ED-4014-B7B8-BB7E4E9E6F11}" destId="{FA20D620-CA95-44ED-917E-BA836E396AA5}" srcOrd="0" destOrd="0" presId="urn:microsoft.com/office/officeart/2008/layout/LinedList"/>
    <dgm:cxn modelId="{6F326133-A1F7-45D4-AB1E-2D7FF9E6EFF8}" type="presParOf" srcId="{99BF3DDD-19ED-4014-B7B8-BB7E4E9E6F11}" destId="{8966E587-F9E5-4326-A392-0DD255A30DC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63F71C-C621-46CF-AF4A-35049BF5AA27}" type="doc">
      <dgm:prSet loTypeId="urn:microsoft.com/office/officeart/2008/layout/Lined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F6A7CFD-FD75-46DF-9034-C1A6506DEAC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Соль поваренная (соль каменная)</a:t>
          </a:r>
          <a:r>
            <a:rPr lang="ru-RU" sz="2000" b="1" u="none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зафиксировано 10 проявлений. Все выявлены в результате поисково-разведочных работ на углеводородное сырье и тяготеют к наиболее изученным на газ и нефть площадям (Марковской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Ярактинской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Усть-Кутской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Омолойской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Все проявления представляют практический интерес.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13F31C-CDB1-4096-B2ED-C6EB6C1F4AAD}" type="parTrans" cxnId="{13252430-BD9E-4336-9B06-B9F3F8199961}">
      <dgm:prSet/>
      <dgm:spPr/>
      <dgm:t>
        <a:bodyPr/>
        <a:lstStyle/>
        <a:p>
          <a:endParaRPr lang="ru-RU"/>
        </a:p>
      </dgm:t>
    </dgm:pt>
    <dgm:pt modelId="{2D4FE9C2-847D-441F-B20D-CF75E3BA6A5A}" type="sibTrans" cxnId="{13252430-BD9E-4336-9B06-B9F3F8199961}">
      <dgm:prSet/>
      <dgm:spPr/>
      <dgm:t>
        <a:bodyPr/>
        <a:lstStyle/>
        <a:p>
          <a:endParaRPr lang="ru-RU"/>
        </a:p>
      </dgm:t>
    </dgm:pt>
    <dgm:pt modelId="{0D9CFB8D-5737-4BED-8539-C1018302201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Фосфориты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31 проявление  фосфоритовых руд, которые могут служить сырьем для производства фосфорных удобрений. Из проявлений только 2 (Ветвистое и Большая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Нарьянга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заслуживают дальнейшего изучения.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8014A9-7497-4DE4-99C4-C8EB7B175CE4}" type="parTrans" cxnId="{0A30A9EA-16B8-452F-A862-8B5CB5205E89}">
      <dgm:prSet/>
      <dgm:spPr/>
      <dgm:t>
        <a:bodyPr/>
        <a:lstStyle/>
        <a:p>
          <a:endParaRPr lang="ru-RU"/>
        </a:p>
      </dgm:t>
    </dgm:pt>
    <dgm:pt modelId="{F9208A20-3890-4500-9C61-40506564C019}" type="sibTrans" cxnId="{0A30A9EA-16B8-452F-A862-8B5CB5205E89}">
      <dgm:prSet/>
      <dgm:spPr/>
      <dgm:t>
        <a:bodyPr/>
        <a:lstStyle/>
        <a:p>
          <a:endParaRPr lang="ru-RU"/>
        </a:p>
      </dgm:t>
    </dgm:pt>
    <dgm:pt modelId="{9AEEDB55-7B59-44DD-BC43-186C1B01DFF7}" type="pres">
      <dgm:prSet presAssocID="{2663F71C-C621-46CF-AF4A-35049BF5AA2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F3A2272-A13A-4043-B259-75A6B70C7CCE}" type="pres">
      <dgm:prSet presAssocID="{AF6A7CFD-FD75-46DF-9034-C1A6506DEACF}" presName="thickLine" presStyleLbl="alignNode1" presStyleIdx="0" presStyleCnt="2"/>
      <dgm:spPr/>
    </dgm:pt>
    <dgm:pt modelId="{23D66822-A750-4C70-B350-6AF01E0AAF97}" type="pres">
      <dgm:prSet presAssocID="{AF6A7CFD-FD75-46DF-9034-C1A6506DEACF}" presName="horz1" presStyleCnt="0"/>
      <dgm:spPr/>
    </dgm:pt>
    <dgm:pt modelId="{9FADD399-81CB-4663-95B9-760E31BAD07C}" type="pres">
      <dgm:prSet presAssocID="{AF6A7CFD-FD75-46DF-9034-C1A6506DEACF}" presName="tx1" presStyleLbl="revTx" presStyleIdx="0" presStyleCnt="2"/>
      <dgm:spPr/>
      <dgm:t>
        <a:bodyPr/>
        <a:lstStyle/>
        <a:p>
          <a:endParaRPr lang="ru-RU"/>
        </a:p>
      </dgm:t>
    </dgm:pt>
    <dgm:pt modelId="{B6ADB937-CBB3-4DC9-8ADA-1875F3569FB6}" type="pres">
      <dgm:prSet presAssocID="{AF6A7CFD-FD75-46DF-9034-C1A6506DEACF}" presName="vert1" presStyleCnt="0"/>
      <dgm:spPr/>
    </dgm:pt>
    <dgm:pt modelId="{1F6CF6F2-CD41-4D42-9495-33F37473966D}" type="pres">
      <dgm:prSet presAssocID="{0D9CFB8D-5737-4BED-8539-C1018302201F}" presName="thickLine" presStyleLbl="alignNode1" presStyleIdx="1" presStyleCnt="2"/>
      <dgm:spPr/>
    </dgm:pt>
    <dgm:pt modelId="{C5E9DD03-B882-4506-8146-9457E765F8D5}" type="pres">
      <dgm:prSet presAssocID="{0D9CFB8D-5737-4BED-8539-C1018302201F}" presName="horz1" presStyleCnt="0"/>
      <dgm:spPr/>
    </dgm:pt>
    <dgm:pt modelId="{27B3F6FB-B644-444F-9F8F-63C0DC583C96}" type="pres">
      <dgm:prSet presAssocID="{0D9CFB8D-5737-4BED-8539-C1018302201F}" presName="tx1" presStyleLbl="revTx" presStyleIdx="1" presStyleCnt="2"/>
      <dgm:spPr/>
      <dgm:t>
        <a:bodyPr/>
        <a:lstStyle/>
        <a:p>
          <a:endParaRPr lang="ru-RU"/>
        </a:p>
      </dgm:t>
    </dgm:pt>
    <dgm:pt modelId="{1250696C-DB2F-4A7B-B4D9-9EB50F469FF8}" type="pres">
      <dgm:prSet presAssocID="{0D9CFB8D-5737-4BED-8539-C1018302201F}" presName="vert1" presStyleCnt="0"/>
      <dgm:spPr/>
    </dgm:pt>
  </dgm:ptLst>
  <dgm:cxnLst>
    <dgm:cxn modelId="{60274266-808B-45FB-9FE4-4A763D4AD291}" type="presOf" srcId="{0D9CFB8D-5737-4BED-8539-C1018302201F}" destId="{27B3F6FB-B644-444F-9F8F-63C0DC583C96}" srcOrd="0" destOrd="0" presId="urn:microsoft.com/office/officeart/2008/layout/LinedList"/>
    <dgm:cxn modelId="{0A30A9EA-16B8-452F-A862-8B5CB5205E89}" srcId="{2663F71C-C621-46CF-AF4A-35049BF5AA27}" destId="{0D9CFB8D-5737-4BED-8539-C1018302201F}" srcOrd="1" destOrd="0" parTransId="{A58014A9-7497-4DE4-99C4-C8EB7B175CE4}" sibTransId="{F9208A20-3890-4500-9C61-40506564C019}"/>
    <dgm:cxn modelId="{13252430-BD9E-4336-9B06-B9F3F8199961}" srcId="{2663F71C-C621-46CF-AF4A-35049BF5AA27}" destId="{AF6A7CFD-FD75-46DF-9034-C1A6506DEACF}" srcOrd="0" destOrd="0" parTransId="{6713F31C-CDB1-4096-B2ED-C6EB6C1F4AAD}" sibTransId="{2D4FE9C2-847D-441F-B20D-CF75E3BA6A5A}"/>
    <dgm:cxn modelId="{1C794ACC-9030-4E08-AFE9-C3FB2F590CBE}" type="presOf" srcId="{AF6A7CFD-FD75-46DF-9034-C1A6506DEACF}" destId="{9FADD399-81CB-4663-95B9-760E31BAD07C}" srcOrd="0" destOrd="0" presId="urn:microsoft.com/office/officeart/2008/layout/LinedList"/>
    <dgm:cxn modelId="{9C4F4EAD-0CF3-4EF8-AC03-6D7A2390D636}" type="presOf" srcId="{2663F71C-C621-46CF-AF4A-35049BF5AA27}" destId="{9AEEDB55-7B59-44DD-BC43-186C1B01DFF7}" srcOrd="0" destOrd="0" presId="urn:microsoft.com/office/officeart/2008/layout/LinedList"/>
    <dgm:cxn modelId="{CD652A3E-FC33-40FE-951D-D1C187583A33}" type="presParOf" srcId="{9AEEDB55-7B59-44DD-BC43-186C1B01DFF7}" destId="{7F3A2272-A13A-4043-B259-75A6B70C7CCE}" srcOrd="0" destOrd="0" presId="urn:microsoft.com/office/officeart/2008/layout/LinedList"/>
    <dgm:cxn modelId="{4CBFA252-30B9-4039-8EC7-03746EC518C8}" type="presParOf" srcId="{9AEEDB55-7B59-44DD-BC43-186C1B01DFF7}" destId="{23D66822-A750-4C70-B350-6AF01E0AAF97}" srcOrd="1" destOrd="0" presId="urn:microsoft.com/office/officeart/2008/layout/LinedList"/>
    <dgm:cxn modelId="{DE9E653B-4747-407F-8A8F-FE4898B57D20}" type="presParOf" srcId="{23D66822-A750-4C70-B350-6AF01E0AAF97}" destId="{9FADD399-81CB-4663-95B9-760E31BAD07C}" srcOrd="0" destOrd="0" presId="urn:microsoft.com/office/officeart/2008/layout/LinedList"/>
    <dgm:cxn modelId="{1AB4092D-EA4E-4C75-B0F2-1E285C4B4B31}" type="presParOf" srcId="{23D66822-A750-4C70-B350-6AF01E0AAF97}" destId="{B6ADB937-CBB3-4DC9-8ADA-1875F3569FB6}" srcOrd="1" destOrd="0" presId="urn:microsoft.com/office/officeart/2008/layout/LinedList"/>
    <dgm:cxn modelId="{0B571590-0FA7-4FCD-95CD-226B555ED7C1}" type="presParOf" srcId="{9AEEDB55-7B59-44DD-BC43-186C1B01DFF7}" destId="{1F6CF6F2-CD41-4D42-9495-33F37473966D}" srcOrd="2" destOrd="0" presId="urn:microsoft.com/office/officeart/2008/layout/LinedList"/>
    <dgm:cxn modelId="{BF4450FA-5156-4ED7-8B66-3D8B7487AE09}" type="presParOf" srcId="{9AEEDB55-7B59-44DD-BC43-186C1B01DFF7}" destId="{C5E9DD03-B882-4506-8146-9457E765F8D5}" srcOrd="3" destOrd="0" presId="urn:microsoft.com/office/officeart/2008/layout/LinedList"/>
    <dgm:cxn modelId="{99723D1A-D78E-4CE6-B90F-668E40E8BE7D}" type="presParOf" srcId="{C5E9DD03-B882-4506-8146-9457E765F8D5}" destId="{27B3F6FB-B644-444F-9F8F-63C0DC583C96}" srcOrd="0" destOrd="0" presId="urn:microsoft.com/office/officeart/2008/layout/LinedList"/>
    <dgm:cxn modelId="{CEA8BB0E-7AFC-4A83-A03E-11C647CE9717}" type="presParOf" srcId="{C5E9DD03-B882-4506-8146-9457E765F8D5}" destId="{1250696C-DB2F-4A7B-B4D9-9EB50F469F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63F71C-C621-46CF-AF4A-35049BF5AA27}" type="doc">
      <dgm:prSet loTypeId="urn:microsoft.com/office/officeart/2008/layout/Lined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F6A7CFD-FD75-46DF-9034-C1A6506DEAC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Огнеупорное сырье</a:t>
          </a:r>
          <a:r>
            <a:rPr lang="ru-RU" sz="2000" b="1" u="none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4 проявления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Нижнетирское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Лево-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Подголешинское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Маевское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Казаркинское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из которых перспективным является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Казаркинское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в связи с расположением в экономически освоенном районе. Его доломиты пригодны для производства щебня и металлургических огнеупоров.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13F31C-CDB1-4096-B2ED-C6EB6C1F4AAD}" type="parTrans" cxnId="{13252430-BD9E-4336-9B06-B9F3F8199961}">
      <dgm:prSet/>
      <dgm:spPr/>
      <dgm:t>
        <a:bodyPr/>
        <a:lstStyle/>
        <a:p>
          <a:endParaRPr lang="ru-RU"/>
        </a:p>
      </dgm:t>
    </dgm:pt>
    <dgm:pt modelId="{2D4FE9C2-847D-441F-B20D-CF75E3BA6A5A}" type="sibTrans" cxnId="{13252430-BD9E-4336-9B06-B9F3F8199961}">
      <dgm:prSet/>
      <dgm:spPr/>
      <dgm:t>
        <a:bodyPr/>
        <a:lstStyle/>
        <a:p>
          <a:endParaRPr lang="ru-RU"/>
        </a:p>
      </dgm:t>
    </dgm:pt>
    <dgm:pt modelId="{0D9CFB8D-5737-4BED-8539-C1018302201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Формовочные пески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4 проявления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Лимчиганское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Майгумненское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Левоселенгинское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Водораздельное). По мнению исследователей проявления бесперспективные.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8014A9-7497-4DE4-99C4-C8EB7B175CE4}" type="parTrans" cxnId="{0A30A9EA-16B8-452F-A862-8B5CB5205E89}">
      <dgm:prSet/>
      <dgm:spPr/>
      <dgm:t>
        <a:bodyPr/>
        <a:lstStyle/>
        <a:p>
          <a:endParaRPr lang="ru-RU"/>
        </a:p>
      </dgm:t>
    </dgm:pt>
    <dgm:pt modelId="{F9208A20-3890-4500-9C61-40506564C019}" type="sibTrans" cxnId="{0A30A9EA-16B8-452F-A862-8B5CB5205E89}">
      <dgm:prSet/>
      <dgm:spPr/>
      <dgm:t>
        <a:bodyPr/>
        <a:lstStyle/>
        <a:p>
          <a:endParaRPr lang="ru-RU"/>
        </a:p>
      </dgm:t>
    </dgm:pt>
    <dgm:pt modelId="{9AEEDB55-7B59-44DD-BC43-186C1B01DFF7}" type="pres">
      <dgm:prSet presAssocID="{2663F71C-C621-46CF-AF4A-35049BF5AA2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F3A2272-A13A-4043-B259-75A6B70C7CCE}" type="pres">
      <dgm:prSet presAssocID="{AF6A7CFD-FD75-46DF-9034-C1A6506DEACF}" presName="thickLine" presStyleLbl="alignNode1" presStyleIdx="0" presStyleCnt="2"/>
      <dgm:spPr/>
    </dgm:pt>
    <dgm:pt modelId="{23D66822-A750-4C70-B350-6AF01E0AAF97}" type="pres">
      <dgm:prSet presAssocID="{AF6A7CFD-FD75-46DF-9034-C1A6506DEACF}" presName="horz1" presStyleCnt="0"/>
      <dgm:spPr/>
    </dgm:pt>
    <dgm:pt modelId="{9FADD399-81CB-4663-95B9-760E31BAD07C}" type="pres">
      <dgm:prSet presAssocID="{AF6A7CFD-FD75-46DF-9034-C1A6506DEACF}" presName="tx1" presStyleLbl="revTx" presStyleIdx="0" presStyleCnt="2"/>
      <dgm:spPr/>
      <dgm:t>
        <a:bodyPr/>
        <a:lstStyle/>
        <a:p>
          <a:endParaRPr lang="ru-RU"/>
        </a:p>
      </dgm:t>
    </dgm:pt>
    <dgm:pt modelId="{B6ADB937-CBB3-4DC9-8ADA-1875F3569FB6}" type="pres">
      <dgm:prSet presAssocID="{AF6A7CFD-FD75-46DF-9034-C1A6506DEACF}" presName="vert1" presStyleCnt="0"/>
      <dgm:spPr/>
    </dgm:pt>
    <dgm:pt modelId="{1F6CF6F2-CD41-4D42-9495-33F37473966D}" type="pres">
      <dgm:prSet presAssocID="{0D9CFB8D-5737-4BED-8539-C1018302201F}" presName="thickLine" presStyleLbl="alignNode1" presStyleIdx="1" presStyleCnt="2"/>
      <dgm:spPr/>
    </dgm:pt>
    <dgm:pt modelId="{C5E9DD03-B882-4506-8146-9457E765F8D5}" type="pres">
      <dgm:prSet presAssocID="{0D9CFB8D-5737-4BED-8539-C1018302201F}" presName="horz1" presStyleCnt="0"/>
      <dgm:spPr/>
    </dgm:pt>
    <dgm:pt modelId="{27B3F6FB-B644-444F-9F8F-63C0DC583C96}" type="pres">
      <dgm:prSet presAssocID="{0D9CFB8D-5737-4BED-8539-C1018302201F}" presName="tx1" presStyleLbl="revTx" presStyleIdx="1" presStyleCnt="2"/>
      <dgm:spPr/>
      <dgm:t>
        <a:bodyPr/>
        <a:lstStyle/>
        <a:p>
          <a:endParaRPr lang="ru-RU"/>
        </a:p>
      </dgm:t>
    </dgm:pt>
    <dgm:pt modelId="{1250696C-DB2F-4A7B-B4D9-9EB50F469FF8}" type="pres">
      <dgm:prSet presAssocID="{0D9CFB8D-5737-4BED-8539-C1018302201F}" presName="vert1" presStyleCnt="0"/>
      <dgm:spPr/>
    </dgm:pt>
  </dgm:ptLst>
  <dgm:cxnLst>
    <dgm:cxn modelId="{0A30A9EA-16B8-452F-A862-8B5CB5205E89}" srcId="{2663F71C-C621-46CF-AF4A-35049BF5AA27}" destId="{0D9CFB8D-5737-4BED-8539-C1018302201F}" srcOrd="1" destOrd="0" parTransId="{A58014A9-7497-4DE4-99C4-C8EB7B175CE4}" sibTransId="{F9208A20-3890-4500-9C61-40506564C019}"/>
    <dgm:cxn modelId="{C1A4394F-877F-4A72-BF6D-C4E755ED71DC}" type="presOf" srcId="{AF6A7CFD-FD75-46DF-9034-C1A6506DEACF}" destId="{9FADD399-81CB-4663-95B9-760E31BAD07C}" srcOrd="0" destOrd="0" presId="urn:microsoft.com/office/officeart/2008/layout/LinedList"/>
    <dgm:cxn modelId="{62A0A6A1-5E29-4B45-BA1E-F5FF1C390F23}" type="presOf" srcId="{2663F71C-C621-46CF-AF4A-35049BF5AA27}" destId="{9AEEDB55-7B59-44DD-BC43-186C1B01DFF7}" srcOrd="0" destOrd="0" presId="urn:microsoft.com/office/officeart/2008/layout/LinedList"/>
    <dgm:cxn modelId="{13252430-BD9E-4336-9B06-B9F3F8199961}" srcId="{2663F71C-C621-46CF-AF4A-35049BF5AA27}" destId="{AF6A7CFD-FD75-46DF-9034-C1A6506DEACF}" srcOrd="0" destOrd="0" parTransId="{6713F31C-CDB1-4096-B2ED-C6EB6C1F4AAD}" sibTransId="{2D4FE9C2-847D-441F-B20D-CF75E3BA6A5A}"/>
    <dgm:cxn modelId="{DE56D528-47BA-41AE-9157-3DB58238A40C}" type="presOf" srcId="{0D9CFB8D-5737-4BED-8539-C1018302201F}" destId="{27B3F6FB-B644-444F-9F8F-63C0DC583C96}" srcOrd="0" destOrd="0" presId="urn:microsoft.com/office/officeart/2008/layout/LinedList"/>
    <dgm:cxn modelId="{A2577758-1D6E-440F-A7AC-BA65604E4FC6}" type="presParOf" srcId="{9AEEDB55-7B59-44DD-BC43-186C1B01DFF7}" destId="{7F3A2272-A13A-4043-B259-75A6B70C7CCE}" srcOrd="0" destOrd="0" presId="urn:microsoft.com/office/officeart/2008/layout/LinedList"/>
    <dgm:cxn modelId="{704A1E61-A782-4054-9F81-CD1C9EE026F0}" type="presParOf" srcId="{9AEEDB55-7B59-44DD-BC43-186C1B01DFF7}" destId="{23D66822-A750-4C70-B350-6AF01E0AAF97}" srcOrd="1" destOrd="0" presId="urn:microsoft.com/office/officeart/2008/layout/LinedList"/>
    <dgm:cxn modelId="{E9830DF9-BFD1-4CE2-82AB-CC8F51957BC5}" type="presParOf" srcId="{23D66822-A750-4C70-B350-6AF01E0AAF97}" destId="{9FADD399-81CB-4663-95B9-760E31BAD07C}" srcOrd="0" destOrd="0" presId="urn:microsoft.com/office/officeart/2008/layout/LinedList"/>
    <dgm:cxn modelId="{2679B5B5-4478-4A82-8F0E-58ED962E2719}" type="presParOf" srcId="{23D66822-A750-4C70-B350-6AF01E0AAF97}" destId="{B6ADB937-CBB3-4DC9-8ADA-1875F3569FB6}" srcOrd="1" destOrd="0" presId="urn:microsoft.com/office/officeart/2008/layout/LinedList"/>
    <dgm:cxn modelId="{A30AACB0-4374-4269-8E57-09643337E7FE}" type="presParOf" srcId="{9AEEDB55-7B59-44DD-BC43-186C1B01DFF7}" destId="{1F6CF6F2-CD41-4D42-9495-33F37473966D}" srcOrd="2" destOrd="0" presId="urn:microsoft.com/office/officeart/2008/layout/LinedList"/>
    <dgm:cxn modelId="{ED6D3E3C-8777-46E2-B7EA-A2A25B7CC317}" type="presParOf" srcId="{9AEEDB55-7B59-44DD-BC43-186C1B01DFF7}" destId="{C5E9DD03-B882-4506-8146-9457E765F8D5}" srcOrd="3" destOrd="0" presId="urn:microsoft.com/office/officeart/2008/layout/LinedList"/>
    <dgm:cxn modelId="{6FF967E3-8430-4E6E-81C9-9D9DF51EA004}" type="presParOf" srcId="{C5E9DD03-B882-4506-8146-9457E765F8D5}" destId="{27B3F6FB-B644-444F-9F8F-63C0DC583C96}" srcOrd="0" destOrd="0" presId="urn:microsoft.com/office/officeart/2008/layout/LinedList"/>
    <dgm:cxn modelId="{7C81F54B-7CE8-400D-8C79-CF8112021910}" type="presParOf" srcId="{C5E9DD03-B882-4506-8146-9457E765F8D5}" destId="{1250696C-DB2F-4A7B-B4D9-9EB50F469F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1024A8-E709-482A-81A0-49F4939F4783}" type="doc">
      <dgm:prSet loTypeId="urn:microsoft.com/office/officeart/2008/layout/Lined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94E48261-935F-4208-AA63-AA375E0884F2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Черные металлы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известны 8 проявлений железных руд и по 2 проявления марганца и титана. Все проявления промышленного значения не имеют.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601D6F-2901-4376-99A7-0F370141E593}" type="parTrans" cxnId="{3A1D53BC-8186-4219-AAB0-879A8DC7EA10}">
      <dgm:prSet/>
      <dgm:spPr/>
      <dgm:t>
        <a:bodyPr/>
        <a:lstStyle/>
        <a:p>
          <a:endParaRPr lang="ru-RU"/>
        </a:p>
      </dgm:t>
    </dgm:pt>
    <dgm:pt modelId="{25BBC18E-3B26-475E-B8A8-1F9334D4D9A0}" type="sibTrans" cxnId="{3A1D53BC-8186-4219-AAB0-879A8DC7EA10}">
      <dgm:prSet/>
      <dgm:spPr/>
      <dgm:t>
        <a:bodyPr/>
        <a:lstStyle/>
        <a:p>
          <a:endParaRPr lang="ru-RU"/>
        </a:p>
      </dgm:t>
    </dgm:pt>
    <dgm:pt modelId="{B8AA59C2-4B61-4B29-8288-ECD17D2F2996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Цветные металлы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30 проявлений меди (наиболее перспективные для исследования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Пуляевское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Сухое) и 13 проявлений свинца (наиболее изученные Право-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Басовское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Орлингское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Необходимы дополнительные исследования проявлений на выявление перспективных участков.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644B54-3864-4580-8C26-019BD8663954}" type="parTrans" cxnId="{7E224DE8-5643-40D5-B3A4-39463D88FBB8}">
      <dgm:prSet/>
      <dgm:spPr/>
      <dgm:t>
        <a:bodyPr/>
        <a:lstStyle/>
        <a:p>
          <a:endParaRPr lang="ru-RU"/>
        </a:p>
      </dgm:t>
    </dgm:pt>
    <dgm:pt modelId="{254B7AD8-D735-4EEB-9025-F9F50FFA0545}" type="sibTrans" cxnId="{7E224DE8-5643-40D5-B3A4-39463D88FBB8}">
      <dgm:prSet/>
      <dgm:spPr/>
      <dgm:t>
        <a:bodyPr/>
        <a:lstStyle/>
        <a:p>
          <a:endParaRPr lang="ru-RU"/>
        </a:p>
      </dgm:t>
    </dgm:pt>
    <dgm:pt modelId="{3BC09064-BEB7-4B85-9E38-B7BB7F000BB5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Редкие земли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11 проявлений редкоземельных элементов. По мнению исследователей, проявления промышленного значения не имеют.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CD64BD-889E-458C-BB1E-F3B25BBBE40D}" type="parTrans" cxnId="{DC110A10-06E8-4D02-8092-DA74607C9151}">
      <dgm:prSet/>
      <dgm:spPr/>
      <dgm:t>
        <a:bodyPr/>
        <a:lstStyle/>
        <a:p>
          <a:endParaRPr lang="ru-RU"/>
        </a:p>
      </dgm:t>
    </dgm:pt>
    <dgm:pt modelId="{7319B698-2DBD-423C-8C69-A8A9E2EA11A1}" type="sibTrans" cxnId="{DC110A10-06E8-4D02-8092-DA74607C9151}">
      <dgm:prSet/>
      <dgm:spPr/>
      <dgm:t>
        <a:bodyPr/>
        <a:lstStyle/>
        <a:p>
          <a:endParaRPr lang="ru-RU"/>
        </a:p>
      </dgm:t>
    </dgm:pt>
    <dgm:pt modelId="{2D649E98-17DC-47EF-85B1-95D372C0FDA7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Золото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2 шлиховых ореола золота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Исаевская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Рассоха и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Колбин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В шлихах отмечаются лишь единичные мелкие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золотины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Проявления не имеют практического значения.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051508-D034-4FE2-BCBA-3E37EB5783B6}" type="parTrans" cxnId="{98253921-3D05-470F-A104-3E1C49D86B14}">
      <dgm:prSet/>
      <dgm:spPr/>
      <dgm:t>
        <a:bodyPr/>
        <a:lstStyle/>
        <a:p>
          <a:endParaRPr lang="ru-RU"/>
        </a:p>
      </dgm:t>
    </dgm:pt>
    <dgm:pt modelId="{B52C9380-0B6B-4237-9741-296E122E3CE6}" type="sibTrans" cxnId="{98253921-3D05-470F-A104-3E1C49D86B14}">
      <dgm:prSet/>
      <dgm:spPr/>
      <dgm:t>
        <a:bodyPr/>
        <a:lstStyle/>
        <a:p>
          <a:endParaRPr lang="ru-RU"/>
        </a:p>
      </dgm:t>
    </dgm:pt>
    <dgm:pt modelId="{600529D7-AFDA-4F9C-9E61-7F548E929F7E}" type="pres">
      <dgm:prSet presAssocID="{CB1024A8-E709-482A-81A0-49F4939F478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4AD793F-0E21-4AB5-B604-416A24C05675}" type="pres">
      <dgm:prSet presAssocID="{94E48261-935F-4208-AA63-AA375E0884F2}" presName="thickLine" presStyleLbl="alignNode1" presStyleIdx="0" presStyleCnt="4"/>
      <dgm:spPr/>
    </dgm:pt>
    <dgm:pt modelId="{D293838C-1957-41A0-A918-8CDC1CBEDA72}" type="pres">
      <dgm:prSet presAssocID="{94E48261-935F-4208-AA63-AA375E0884F2}" presName="horz1" presStyleCnt="0"/>
      <dgm:spPr/>
    </dgm:pt>
    <dgm:pt modelId="{360A56DF-8B29-43BA-A359-A620EDF74350}" type="pres">
      <dgm:prSet presAssocID="{94E48261-935F-4208-AA63-AA375E0884F2}" presName="tx1" presStyleLbl="revTx" presStyleIdx="0" presStyleCnt="4"/>
      <dgm:spPr/>
      <dgm:t>
        <a:bodyPr/>
        <a:lstStyle/>
        <a:p>
          <a:endParaRPr lang="ru-RU"/>
        </a:p>
      </dgm:t>
    </dgm:pt>
    <dgm:pt modelId="{97DA96AD-76FC-4283-B9D2-8A3144514D6B}" type="pres">
      <dgm:prSet presAssocID="{94E48261-935F-4208-AA63-AA375E0884F2}" presName="vert1" presStyleCnt="0"/>
      <dgm:spPr/>
    </dgm:pt>
    <dgm:pt modelId="{5EA8CBC2-AF2F-4DF0-9700-F175F2BFB684}" type="pres">
      <dgm:prSet presAssocID="{B8AA59C2-4B61-4B29-8288-ECD17D2F2996}" presName="thickLine" presStyleLbl="alignNode1" presStyleIdx="1" presStyleCnt="4" custLinFactNeighborY="-23394"/>
      <dgm:spPr/>
    </dgm:pt>
    <dgm:pt modelId="{445B17B5-C8CA-4FC4-8D38-242147540FA6}" type="pres">
      <dgm:prSet presAssocID="{B8AA59C2-4B61-4B29-8288-ECD17D2F2996}" presName="horz1" presStyleCnt="0"/>
      <dgm:spPr/>
    </dgm:pt>
    <dgm:pt modelId="{3D1B29EF-59EA-48AB-981D-5F3590B67A5C}" type="pres">
      <dgm:prSet presAssocID="{B8AA59C2-4B61-4B29-8288-ECD17D2F2996}" presName="tx1" presStyleLbl="revTx" presStyleIdx="1" presStyleCnt="4" custLinFactNeighborY="-17824"/>
      <dgm:spPr/>
      <dgm:t>
        <a:bodyPr/>
        <a:lstStyle/>
        <a:p>
          <a:endParaRPr lang="ru-RU"/>
        </a:p>
      </dgm:t>
    </dgm:pt>
    <dgm:pt modelId="{6B1F7714-2B98-45DA-B75D-71C7F8C5A68E}" type="pres">
      <dgm:prSet presAssocID="{B8AA59C2-4B61-4B29-8288-ECD17D2F2996}" presName="vert1" presStyleCnt="0"/>
      <dgm:spPr/>
    </dgm:pt>
    <dgm:pt modelId="{6BF38172-EAEE-4433-89C0-0E1AA554945B}" type="pres">
      <dgm:prSet presAssocID="{3BC09064-BEB7-4B85-9E38-B7BB7F000BB5}" presName="thickLine" presStyleLbl="alignNode1" presStyleIdx="2" presStyleCnt="4"/>
      <dgm:spPr/>
    </dgm:pt>
    <dgm:pt modelId="{5A2701AC-63E4-47EC-BD23-9D0DAFC00C4A}" type="pres">
      <dgm:prSet presAssocID="{3BC09064-BEB7-4B85-9E38-B7BB7F000BB5}" presName="horz1" presStyleCnt="0"/>
      <dgm:spPr/>
    </dgm:pt>
    <dgm:pt modelId="{E2E4AD7D-3F03-4137-806D-3F52A654EEE0}" type="pres">
      <dgm:prSet presAssocID="{3BC09064-BEB7-4B85-9E38-B7BB7F000BB5}" presName="tx1" presStyleLbl="revTx" presStyleIdx="2" presStyleCnt="4"/>
      <dgm:spPr/>
      <dgm:t>
        <a:bodyPr/>
        <a:lstStyle/>
        <a:p>
          <a:endParaRPr lang="ru-RU"/>
        </a:p>
      </dgm:t>
    </dgm:pt>
    <dgm:pt modelId="{FCEBC19E-7FCD-426F-8296-6B5D4893439E}" type="pres">
      <dgm:prSet presAssocID="{3BC09064-BEB7-4B85-9E38-B7BB7F000BB5}" presName="vert1" presStyleCnt="0"/>
      <dgm:spPr/>
    </dgm:pt>
    <dgm:pt modelId="{90CFC2DA-A8AD-4551-ABD1-4CDC49D80ABC}" type="pres">
      <dgm:prSet presAssocID="{2D649E98-17DC-47EF-85B1-95D372C0FDA7}" presName="thickLine" presStyleLbl="alignNode1" presStyleIdx="3" presStyleCnt="4" custLinFactNeighborY="-24179"/>
      <dgm:spPr/>
    </dgm:pt>
    <dgm:pt modelId="{3116DDD8-F3EB-4F62-8E59-AC8B18853E1F}" type="pres">
      <dgm:prSet presAssocID="{2D649E98-17DC-47EF-85B1-95D372C0FDA7}" presName="horz1" presStyleCnt="0"/>
      <dgm:spPr/>
    </dgm:pt>
    <dgm:pt modelId="{7923EEAC-83D5-46A9-A137-52DCF9E6619D}" type="pres">
      <dgm:prSet presAssocID="{2D649E98-17DC-47EF-85B1-95D372C0FDA7}" presName="tx1" presStyleLbl="revTx" presStyleIdx="3" presStyleCnt="4" custLinFactNeighborY="-18628"/>
      <dgm:spPr/>
      <dgm:t>
        <a:bodyPr/>
        <a:lstStyle/>
        <a:p>
          <a:endParaRPr lang="ru-RU"/>
        </a:p>
      </dgm:t>
    </dgm:pt>
    <dgm:pt modelId="{33FEC177-55F9-4372-8BD8-C5AF30B47E3B}" type="pres">
      <dgm:prSet presAssocID="{2D649E98-17DC-47EF-85B1-95D372C0FDA7}" presName="vert1" presStyleCnt="0"/>
      <dgm:spPr/>
    </dgm:pt>
  </dgm:ptLst>
  <dgm:cxnLst>
    <dgm:cxn modelId="{98253921-3D05-470F-A104-3E1C49D86B14}" srcId="{CB1024A8-E709-482A-81A0-49F4939F4783}" destId="{2D649E98-17DC-47EF-85B1-95D372C0FDA7}" srcOrd="3" destOrd="0" parTransId="{41051508-D034-4FE2-BCBA-3E37EB5783B6}" sibTransId="{B52C9380-0B6B-4237-9741-296E122E3CE6}"/>
    <dgm:cxn modelId="{74DE0D23-C094-4FF1-B843-69E7C1B8A4B2}" type="presOf" srcId="{2D649E98-17DC-47EF-85B1-95D372C0FDA7}" destId="{7923EEAC-83D5-46A9-A137-52DCF9E6619D}" srcOrd="0" destOrd="0" presId="urn:microsoft.com/office/officeart/2008/layout/LinedList"/>
    <dgm:cxn modelId="{3A1D53BC-8186-4219-AAB0-879A8DC7EA10}" srcId="{CB1024A8-E709-482A-81A0-49F4939F4783}" destId="{94E48261-935F-4208-AA63-AA375E0884F2}" srcOrd="0" destOrd="0" parTransId="{F3601D6F-2901-4376-99A7-0F370141E593}" sibTransId="{25BBC18E-3B26-475E-B8A8-1F9334D4D9A0}"/>
    <dgm:cxn modelId="{7CD9BE07-CC43-47A1-854E-09DF991DED4D}" type="presOf" srcId="{94E48261-935F-4208-AA63-AA375E0884F2}" destId="{360A56DF-8B29-43BA-A359-A620EDF74350}" srcOrd="0" destOrd="0" presId="urn:microsoft.com/office/officeart/2008/layout/LinedList"/>
    <dgm:cxn modelId="{50E96844-4707-43DC-BF8D-65128A5EA987}" type="presOf" srcId="{3BC09064-BEB7-4B85-9E38-B7BB7F000BB5}" destId="{E2E4AD7D-3F03-4137-806D-3F52A654EEE0}" srcOrd="0" destOrd="0" presId="urn:microsoft.com/office/officeart/2008/layout/LinedList"/>
    <dgm:cxn modelId="{7E224DE8-5643-40D5-B3A4-39463D88FBB8}" srcId="{CB1024A8-E709-482A-81A0-49F4939F4783}" destId="{B8AA59C2-4B61-4B29-8288-ECD17D2F2996}" srcOrd="1" destOrd="0" parTransId="{FB644B54-3864-4580-8C26-019BD8663954}" sibTransId="{254B7AD8-D735-4EEB-9025-F9F50FFA0545}"/>
    <dgm:cxn modelId="{DC110A10-06E8-4D02-8092-DA74607C9151}" srcId="{CB1024A8-E709-482A-81A0-49F4939F4783}" destId="{3BC09064-BEB7-4B85-9E38-B7BB7F000BB5}" srcOrd="2" destOrd="0" parTransId="{E9CD64BD-889E-458C-BB1E-F3B25BBBE40D}" sibTransId="{7319B698-2DBD-423C-8C69-A8A9E2EA11A1}"/>
    <dgm:cxn modelId="{ADCE146D-7C1A-44A5-BE77-604AD3672F7A}" type="presOf" srcId="{CB1024A8-E709-482A-81A0-49F4939F4783}" destId="{600529D7-AFDA-4F9C-9E61-7F548E929F7E}" srcOrd="0" destOrd="0" presId="urn:microsoft.com/office/officeart/2008/layout/LinedList"/>
    <dgm:cxn modelId="{6AAF8BC8-A0E5-4985-821A-C2B963B75874}" type="presOf" srcId="{B8AA59C2-4B61-4B29-8288-ECD17D2F2996}" destId="{3D1B29EF-59EA-48AB-981D-5F3590B67A5C}" srcOrd="0" destOrd="0" presId="urn:microsoft.com/office/officeart/2008/layout/LinedList"/>
    <dgm:cxn modelId="{8D49F4C4-8F5C-4068-9981-4856D3C015B1}" type="presParOf" srcId="{600529D7-AFDA-4F9C-9E61-7F548E929F7E}" destId="{44AD793F-0E21-4AB5-B604-416A24C05675}" srcOrd="0" destOrd="0" presId="urn:microsoft.com/office/officeart/2008/layout/LinedList"/>
    <dgm:cxn modelId="{19E982C3-C800-4E7F-BB56-C8741C591FE2}" type="presParOf" srcId="{600529D7-AFDA-4F9C-9E61-7F548E929F7E}" destId="{D293838C-1957-41A0-A918-8CDC1CBEDA72}" srcOrd="1" destOrd="0" presId="urn:microsoft.com/office/officeart/2008/layout/LinedList"/>
    <dgm:cxn modelId="{F9906DEB-2292-43CC-94BC-12E7A74339F9}" type="presParOf" srcId="{D293838C-1957-41A0-A918-8CDC1CBEDA72}" destId="{360A56DF-8B29-43BA-A359-A620EDF74350}" srcOrd="0" destOrd="0" presId="urn:microsoft.com/office/officeart/2008/layout/LinedList"/>
    <dgm:cxn modelId="{70143B0C-5BD8-4ACF-8B02-AA263EE7DB0D}" type="presParOf" srcId="{D293838C-1957-41A0-A918-8CDC1CBEDA72}" destId="{97DA96AD-76FC-4283-B9D2-8A3144514D6B}" srcOrd="1" destOrd="0" presId="urn:microsoft.com/office/officeart/2008/layout/LinedList"/>
    <dgm:cxn modelId="{2B5754AF-741B-421D-BF53-F8E4434F616B}" type="presParOf" srcId="{600529D7-AFDA-4F9C-9E61-7F548E929F7E}" destId="{5EA8CBC2-AF2F-4DF0-9700-F175F2BFB684}" srcOrd="2" destOrd="0" presId="urn:microsoft.com/office/officeart/2008/layout/LinedList"/>
    <dgm:cxn modelId="{621CEA89-982B-49B2-9476-9A23032DAF73}" type="presParOf" srcId="{600529D7-AFDA-4F9C-9E61-7F548E929F7E}" destId="{445B17B5-C8CA-4FC4-8D38-242147540FA6}" srcOrd="3" destOrd="0" presId="urn:microsoft.com/office/officeart/2008/layout/LinedList"/>
    <dgm:cxn modelId="{310381B2-506E-4FA8-9714-265422EA2BFD}" type="presParOf" srcId="{445B17B5-C8CA-4FC4-8D38-242147540FA6}" destId="{3D1B29EF-59EA-48AB-981D-5F3590B67A5C}" srcOrd="0" destOrd="0" presId="urn:microsoft.com/office/officeart/2008/layout/LinedList"/>
    <dgm:cxn modelId="{34743968-AE41-41BA-ABEF-C84217BA2D3B}" type="presParOf" srcId="{445B17B5-C8CA-4FC4-8D38-242147540FA6}" destId="{6B1F7714-2B98-45DA-B75D-71C7F8C5A68E}" srcOrd="1" destOrd="0" presId="urn:microsoft.com/office/officeart/2008/layout/LinedList"/>
    <dgm:cxn modelId="{1FCB28DC-B118-43BA-B4AB-C817C753DF83}" type="presParOf" srcId="{600529D7-AFDA-4F9C-9E61-7F548E929F7E}" destId="{6BF38172-EAEE-4433-89C0-0E1AA554945B}" srcOrd="4" destOrd="0" presId="urn:microsoft.com/office/officeart/2008/layout/LinedList"/>
    <dgm:cxn modelId="{B0EC8D40-1F0C-4480-B560-9D32842E7148}" type="presParOf" srcId="{600529D7-AFDA-4F9C-9E61-7F548E929F7E}" destId="{5A2701AC-63E4-47EC-BD23-9D0DAFC00C4A}" srcOrd="5" destOrd="0" presId="urn:microsoft.com/office/officeart/2008/layout/LinedList"/>
    <dgm:cxn modelId="{DBFD8EFB-D6D3-4096-A269-D219EA1D6F1A}" type="presParOf" srcId="{5A2701AC-63E4-47EC-BD23-9D0DAFC00C4A}" destId="{E2E4AD7D-3F03-4137-806D-3F52A654EEE0}" srcOrd="0" destOrd="0" presId="urn:microsoft.com/office/officeart/2008/layout/LinedList"/>
    <dgm:cxn modelId="{F5FCBFA5-777F-41C3-AD12-73C634408ECD}" type="presParOf" srcId="{5A2701AC-63E4-47EC-BD23-9D0DAFC00C4A}" destId="{FCEBC19E-7FCD-426F-8296-6B5D4893439E}" srcOrd="1" destOrd="0" presId="urn:microsoft.com/office/officeart/2008/layout/LinedList"/>
    <dgm:cxn modelId="{2C0A6CE1-9CBE-4F9A-9A3F-96A433F783B7}" type="presParOf" srcId="{600529D7-AFDA-4F9C-9E61-7F548E929F7E}" destId="{90CFC2DA-A8AD-4551-ABD1-4CDC49D80ABC}" srcOrd="6" destOrd="0" presId="urn:microsoft.com/office/officeart/2008/layout/LinedList"/>
    <dgm:cxn modelId="{85C0A51C-A340-4194-A7F7-3F0474F502AC}" type="presParOf" srcId="{600529D7-AFDA-4F9C-9E61-7F548E929F7E}" destId="{3116DDD8-F3EB-4F62-8E59-AC8B18853E1F}" srcOrd="7" destOrd="0" presId="urn:microsoft.com/office/officeart/2008/layout/LinedList"/>
    <dgm:cxn modelId="{638F571A-7C8A-442D-87DB-12054448248E}" type="presParOf" srcId="{3116DDD8-F3EB-4F62-8E59-AC8B18853E1F}" destId="{7923EEAC-83D5-46A9-A137-52DCF9E6619D}" srcOrd="0" destOrd="0" presId="urn:microsoft.com/office/officeart/2008/layout/LinedList"/>
    <dgm:cxn modelId="{FA7A340B-4835-4131-B16C-3249474E96BB}" type="presParOf" srcId="{3116DDD8-F3EB-4F62-8E59-AC8B18853E1F}" destId="{33FEC177-55F9-4372-8BD8-C5AF30B47E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CFEFB-794F-4E89-A01F-9CFCAF7C16B4}">
      <dsp:nvSpPr>
        <dsp:cNvPr id="0" name=""/>
        <dsp:cNvSpPr/>
      </dsp:nvSpPr>
      <dsp:spPr>
        <a:xfrm>
          <a:off x="0" y="46055"/>
          <a:ext cx="10760546" cy="13438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Выгодное географическое положение. Близость перспективных рынков сбыта (Китай, Япония, ближнее зарубежье, внутренний рынок).</a:t>
          </a:r>
          <a:endParaRPr lang="ru-RU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6498" y="46055"/>
        <a:ext cx="8474047" cy="1343888"/>
      </dsp:txXfrm>
    </dsp:sp>
    <dsp:sp modelId="{9E2D6F62-7771-4658-88E7-EC4A1514E858}">
      <dsp:nvSpPr>
        <dsp:cNvPr id="0" name=""/>
        <dsp:cNvSpPr/>
      </dsp:nvSpPr>
      <dsp:spPr>
        <a:xfrm>
          <a:off x="134388" y="134388"/>
          <a:ext cx="2152109" cy="10751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60383A-F083-4660-8EAF-3EEA49AAAC2E}">
      <dsp:nvSpPr>
        <dsp:cNvPr id="0" name=""/>
        <dsp:cNvSpPr/>
      </dsp:nvSpPr>
      <dsp:spPr>
        <a:xfrm>
          <a:off x="0" y="1478276"/>
          <a:ext cx="10760546" cy="13438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Развитая транспортная инфраструктура. Доступность воздушного, железнодорожного, водного, автомобильного транспорта, трубопроводов.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6498" y="1478276"/>
        <a:ext cx="8474047" cy="1343888"/>
      </dsp:txXfrm>
    </dsp:sp>
    <dsp:sp modelId="{86F44CF0-8A04-47E9-B6D9-684821AE7422}">
      <dsp:nvSpPr>
        <dsp:cNvPr id="0" name=""/>
        <dsp:cNvSpPr/>
      </dsp:nvSpPr>
      <dsp:spPr>
        <a:xfrm>
          <a:off x="134388" y="1612665"/>
          <a:ext cx="2152109" cy="10751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A7EE56-DB21-42A3-BA83-99D04A834629}">
      <dsp:nvSpPr>
        <dsp:cNvPr id="0" name=""/>
        <dsp:cNvSpPr/>
      </dsp:nvSpPr>
      <dsp:spPr>
        <a:xfrm>
          <a:off x="0" y="2956553"/>
          <a:ext cx="10760546" cy="13438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Природно-ресурсный потенциал. Большие запасы и низкий уровень освоения природных ресурсов.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6498" y="2956553"/>
        <a:ext cx="8474047" cy="1343888"/>
      </dsp:txXfrm>
    </dsp:sp>
    <dsp:sp modelId="{3BF79C82-F670-4791-B507-87D5CA45254B}">
      <dsp:nvSpPr>
        <dsp:cNvPr id="0" name=""/>
        <dsp:cNvSpPr/>
      </dsp:nvSpPr>
      <dsp:spPr>
        <a:xfrm>
          <a:off x="134388" y="3090942"/>
          <a:ext cx="2152109" cy="10751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BA07C6-8500-460B-A793-B610AB566217}">
      <dsp:nvSpPr>
        <dsp:cNvPr id="0" name=""/>
        <dsp:cNvSpPr/>
      </dsp:nvSpPr>
      <dsp:spPr>
        <a:xfrm>
          <a:off x="0" y="4434830"/>
          <a:ext cx="10760546" cy="13438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Наличие энергетических ресурсов для производственных и бытовых нужд. Наличие линий электропередач (ВЛ-500кВ, ВЛ-220кВ, ВЛ-110кВ).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6498" y="4434830"/>
        <a:ext cx="8474047" cy="1343888"/>
      </dsp:txXfrm>
    </dsp:sp>
    <dsp:sp modelId="{F71599BC-E4A8-4F8E-9082-1187DCDD7265}">
      <dsp:nvSpPr>
        <dsp:cNvPr id="0" name=""/>
        <dsp:cNvSpPr/>
      </dsp:nvSpPr>
      <dsp:spPr>
        <a:xfrm>
          <a:off x="134388" y="4569219"/>
          <a:ext cx="2152109" cy="10751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7A173-0180-4BD2-BEC1-012753A8C362}">
      <dsp:nvSpPr>
        <dsp:cNvPr id="0" name=""/>
        <dsp:cNvSpPr/>
      </dsp:nvSpPr>
      <dsp:spPr>
        <a:xfrm>
          <a:off x="98" y="585025"/>
          <a:ext cx="3122129" cy="27110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F53E6-BF84-41FF-8B46-A81B3B9545C9}">
      <dsp:nvSpPr>
        <dsp:cNvPr id="0" name=""/>
        <dsp:cNvSpPr/>
      </dsp:nvSpPr>
      <dsp:spPr>
        <a:xfrm>
          <a:off x="742039" y="2165609"/>
          <a:ext cx="2393568" cy="2150923"/>
        </a:xfrm>
        <a:prstGeom prst="roundRect">
          <a:avLst>
            <a:gd name="adj" fmla="val 1000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Добыча полезных </a:t>
          </a:r>
          <a:r>
            <a:rPr lang="ru-RU" sz="180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ископаемых</a:t>
          </a:r>
          <a:endParaRPr lang="ru-RU" sz="1800" u="sng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основное предприятие  - ООО «Иркутская нефтяная компания»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5037" y="2228607"/>
        <a:ext cx="2267572" cy="2024927"/>
      </dsp:txXfrm>
    </dsp:sp>
    <dsp:sp modelId="{0E196473-AD7E-427D-ACF2-E0F0AA02CE18}">
      <dsp:nvSpPr>
        <dsp:cNvPr id="0" name=""/>
        <dsp:cNvSpPr/>
      </dsp:nvSpPr>
      <dsp:spPr>
        <a:xfrm rot="21553000">
          <a:off x="3413977" y="1654791"/>
          <a:ext cx="291790" cy="51683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413981" y="1758756"/>
        <a:ext cx="204253" cy="310102"/>
      </dsp:txXfrm>
    </dsp:sp>
    <dsp:sp modelId="{0C35ADE8-F32A-4816-BA2C-AFC4079EEAD4}">
      <dsp:nvSpPr>
        <dsp:cNvPr id="0" name=""/>
        <dsp:cNvSpPr/>
      </dsp:nvSpPr>
      <dsp:spPr>
        <a:xfrm>
          <a:off x="3955836" y="587493"/>
          <a:ext cx="3138648" cy="25976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AC6DA-0396-48BD-9141-A20FD247DE1E}">
      <dsp:nvSpPr>
        <dsp:cNvPr id="0" name=""/>
        <dsp:cNvSpPr/>
      </dsp:nvSpPr>
      <dsp:spPr>
        <a:xfrm>
          <a:off x="4680860" y="2068049"/>
          <a:ext cx="2466205" cy="2254382"/>
        </a:xfrm>
        <a:prstGeom prst="roundRect">
          <a:avLst>
            <a:gd name="adj" fmla="val 1000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Лесозаготови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180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тельная отрасль</a:t>
          </a:r>
          <a:endParaRPr lang="ru-RU" sz="1800" u="sng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основное предприятие – ООО «</a:t>
          </a:r>
          <a:r>
            <a:rPr lang="ru-RU" sz="1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Тимбертранс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46889" y="2134078"/>
        <a:ext cx="2334147" cy="2122324"/>
      </dsp:txXfrm>
    </dsp:sp>
    <dsp:sp modelId="{FA9BC4C7-637B-4373-BA61-6A177F8FA13D}">
      <dsp:nvSpPr>
        <dsp:cNvPr id="0" name=""/>
        <dsp:cNvSpPr/>
      </dsp:nvSpPr>
      <dsp:spPr>
        <a:xfrm rot="28459">
          <a:off x="7388286" y="1644560"/>
          <a:ext cx="293817" cy="516836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7388288" y="1747562"/>
        <a:ext cx="205672" cy="310102"/>
      </dsp:txXfrm>
    </dsp:sp>
    <dsp:sp modelId="{5576EAA7-D7AB-40AC-BBFF-2D51AE7F8316}">
      <dsp:nvSpPr>
        <dsp:cNvPr id="0" name=""/>
        <dsp:cNvSpPr/>
      </dsp:nvSpPr>
      <dsp:spPr>
        <a:xfrm>
          <a:off x="7933933" y="536355"/>
          <a:ext cx="3327843" cy="27673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9315E-1E4E-4958-843E-4A9A2A69DD33}">
      <dsp:nvSpPr>
        <dsp:cNvPr id="0" name=""/>
        <dsp:cNvSpPr/>
      </dsp:nvSpPr>
      <dsp:spPr>
        <a:xfrm>
          <a:off x="8646934" y="2081417"/>
          <a:ext cx="2618318" cy="2268664"/>
        </a:xfrm>
        <a:prstGeom prst="roundRect">
          <a:avLst>
            <a:gd name="adj" fmla="val 1000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Транспортный </a:t>
          </a:r>
          <a:r>
            <a:rPr lang="ru-RU" sz="170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комплекс</a:t>
          </a:r>
          <a:endParaRPr lang="ru-RU" sz="1700" u="sng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АО «Осетровский речной порт»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ООО «ВЛРП»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АО «А-Терминал»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ООО «ВЛСК»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АО «ГТО»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Arial" panose="020B0604020202020204" pitchFamily="34" charset="0"/>
              <a:cs typeface="Arial" panose="020B0604020202020204" pitchFamily="34" charset="0"/>
            </a:rPr>
            <a:t>АО «Аэропорт Усть-Кут»</a:t>
          </a: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13381" y="2147864"/>
        <a:ext cx="2485424" cy="21357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E55211-E8D3-4491-A902-8DADB62DC75E}">
      <dsp:nvSpPr>
        <dsp:cNvPr id="0" name=""/>
        <dsp:cNvSpPr/>
      </dsp:nvSpPr>
      <dsp:spPr>
        <a:xfrm>
          <a:off x="0" y="4129891"/>
          <a:ext cx="8269623" cy="13555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 smtClean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дефицит(-) / профицит (+)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129891"/>
        <a:ext cx="8269623" cy="731982"/>
      </dsp:txXfrm>
    </dsp:sp>
    <dsp:sp modelId="{750B0A3F-94F5-42B2-B90B-4EC2C9AA3AA6}">
      <dsp:nvSpPr>
        <dsp:cNvPr id="0" name=""/>
        <dsp:cNvSpPr/>
      </dsp:nvSpPr>
      <dsp:spPr>
        <a:xfrm>
          <a:off x="72002" y="4829962"/>
          <a:ext cx="2753849" cy="62354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2019 г. (факт) + 3,3</a:t>
          </a:r>
          <a:endParaRPr lang="ru-RU" sz="2000" kern="1200" dirty="0"/>
        </a:p>
      </dsp:txBody>
      <dsp:txXfrm>
        <a:off x="72002" y="4829962"/>
        <a:ext cx="2753849" cy="623540"/>
      </dsp:txXfrm>
    </dsp:sp>
    <dsp:sp modelId="{46299347-C858-41DD-ACC2-14E5D0E823EA}">
      <dsp:nvSpPr>
        <dsp:cNvPr id="0" name=""/>
        <dsp:cNvSpPr/>
      </dsp:nvSpPr>
      <dsp:spPr>
        <a:xfrm>
          <a:off x="2798533" y="4825248"/>
          <a:ext cx="2753849" cy="62354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2020 г. (факт) + 100,2</a:t>
          </a:r>
          <a:endParaRPr lang="ru-RU" sz="2000" kern="1200" dirty="0"/>
        </a:p>
      </dsp:txBody>
      <dsp:txXfrm>
        <a:off x="2798533" y="4825248"/>
        <a:ext cx="2753849" cy="623540"/>
      </dsp:txXfrm>
    </dsp:sp>
    <dsp:sp modelId="{7FB7BC26-7EF7-407B-B012-73F9A9DABD11}">
      <dsp:nvSpPr>
        <dsp:cNvPr id="0" name=""/>
        <dsp:cNvSpPr/>
      </dsp:nvSpPr>
      <dsp:spPr>
        <a:xfrm>
          <a:off x="5511736" y="4834763"/>
          <a:ext cx="2753849" cy="62354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2021 г. (факт) +180,8</a:t>
          </a:r>
          <a:endParaRPr lang="ru-RU" sz="2000" kern="1200" dirty="0"/>
        </a:p>
      </dsp:txBody>
      <dsp:txXfrm>
        <a:off x="5511736" y="4834763"/>
        <a:ext cx="2753849" cy="623540"/>
      </dsp:txXfrm>
    </dsp:sp>
    <dsp:sp modelId="{05540F90-FAB2-4DBA-BCE3-D702BDBA57F5}">
      <dsp:nvSpPr>
        <dsp:cNvPr id="0" name=""/>
        <dsp:cNvSpPr/>
      </dsp:nvSpPr>
      <dsp:spPr>
        <a:xfrm rot="10800000">
          <a:off x="0" y="2151741"/>
          <a:ext cx="8269623" cy="2084793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Расходы</a:t>
          </a:r>
          <a:endParaRPr lang="ru-RU" sz="320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0" y="2151741"/>
        <a:ext cx="8269623" cy="731762"/>
      </dsp:txXfrm>
    </dsp:sp>
    <dsp:sp modelId="{9D23F04C-99B1-43C7-819D-8CFAF282C9EB}">
      <dsp:nvSpPr>
        <dsp:cNvPr id="0" name=""/>
        <dsp:cNvSpPr/>
      </dsp:nvSpPr>
      <dsp:spPr>
        <a:xfrm>
          <a:off x="72002" y="2805658"/>
          <a:ext cx="2753849" cy="623353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2019 г. (факт) – 3095,7</a:t>
          </a:r>
          <a:endParaRPr lang="ru-RU" sz="2000" kern="1200" dirty="0"/>
        </a:p>
      </dsp:txBody>
      <dsp:txXfrm>
        <a:off x="72002" y="2805658"/>
        <a:ext cx="2753849" cy="623353"/>
      </dsp:txXfrm>
    </dsp:sp>
    <dsp:sp modelId="{0FCABBBF-C85D-4717-805A-AF9E1B8A1C4F}">
      <dsp:nvSpPr>
        <dsp:cNvPr id="0" name=""/>
        <dsp:cNvSpPr/>
      </dsp:nvSpPr>
      <dsp:spPr>
        <a:xfrm>
          <a:off x="2799084" y="2800783"/>
          <a:ext cx="2753849" cy="623353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2020 г. (факт) – 3077,9 </a:t>
          </a:r>
          <a:endParaRPr lang="ru-RU" sz="2000" kern="1200" dirty="0"/>
        </a:p>
      </dsp:txBody>
      <dsp:txXfrm>
        <a:off x="2799084" y="2800783"/>
        <a:ext cx="2753849" cy="623353"/>
      </dsp:txXfrm>
    </dsp:sp>
    <dsp:sp modelId="{975FFD66-C941-4371-A7F5-D629AA10D20A}">
      <dsp:nvSpPr>
        <dsp:cNvPr id="0" name=""/>
        <dsp:cNvSpPr/>
      </dsp:nvSpPr>
      <dsp:spPr>
        <a:xfrm>
          <a:off x="5515773" y="2806917"/>
          <a:ext cx="2753849" cy="623353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2021 г. (факт) – 3559,8 </a:t>
          </a:r>
          <a:endParaRPr lang="ru-RU" sz="2000" kern="1200" dirty="0"/>
        </a:p>
      </dsp:txBody>
      <dsp:txXfrm>
        <a:off x="5515773" y="2806917"/>
        <a:ext cx="2753849" cy="623353"/>
      </dsp:txXfrm>
    </dsp:sp>
    <dsp:sp modelId="{24EF7399-51E0-42FA-8E94-2A6F198F90A0}">
      <dsp:nvSpPr>
        <dsp:cNvPr id="0" name=""/>
        <dsp:cNvSpPr/>
      </dsp:nvSpPr>
      <dsp:spPr>
        <a:xfrm rot="10800000">
          <a:off x="0" y="969"/>
          <a:ext cx="8269623" cy="2084793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Доходы</a:t>
          </a:r>
          <a:endParaRPr lang="ru-RU" sz="320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0" y="969"/>
        <a:ext cx="8269623" cy="731762"/>
      </dsp:txXfrm>
    </dsp:sp>
    <dsp:sp modelId="{0CB62DEA-1FB5-422E-9AD1-375D022FF682}">
      <dsp:nvSpPr>
        <dsp:cNvPr id="0" name=""/>
        <dsp:cNvSpPr/>
      </dsp:nvSpPr>
      <dsp:spPr>
        <a:xfrm>
          <a:off x="78970" y="790236"/>
          <a:ext cx="2753849" cy="623353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2019 г. (факт) </a:t>
          </a:r>
          <a:r>
            <a:rPr lang="ru-RU" sz="2000" kern="1200" dirty="0" smtClean="0"/>
            <a:t>–</a:t>
          </a: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3099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970" y="790236"/>
        <a:ext cx="2753849" cy="623353"/>
      </dsp:txXfrm>
    </dsp:sp>
    <dsp:sp modelId="{3DBD5059-160B-4BD4-BD6F-C6113C344E97}">
      <dsp:nvSpPr>
        <dsp:cNvPr id="0" name=""/>
        <dsp:cNvSpPr/>
      </dsp:nvSpPr>
      <dsp:spPr>
        <a:xfrm>
          <a:off x="2791731" y="790236"/>
          <a:ext cx="2753849" cy="623353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2020 г. (факт) – 3178,1</a:t>
          </a:r>
          <a:endParaRPr lang="ru-RU" sz="2000" kern="1200" dirty="0"/>
        </a:p>
      </dsp:txBody>
      <dsp:txXfrm>
        <a:off x="2791731" y="790236"/>
        <a:ext cx="2753849" cy="623353"/>
      </dsp:txXfrm>
    </dsp:sp>
    <dsp:sp modelId="{395C0749-A755-457D-8B53-1CF28631D73C}">
      <dsp:nvSpPr>
        <dsp:cNvPr id="0" name=""/>
        <dsp:cNvSpPr/>
      </dsp:nvSpPr>
      <dsp:spPr>
        <a:xfrm>
          <a:off x="5515773" y="786241"/>
          <a:ext cx="2753849" cy="623353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2021 г. (факт) – 3740,6</a:t>
          </a:r>
          <a:endParaRPr lang="ru-RU" sz="2000" kern="1200" dirty="0"/>
        </a:p>
      </dsp:txBody>
      <dsp:txXfrm>
        <a:off x="5515773" y="786241"/>
        <a:ext cx="2753849" cy="6233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1073B-DC01-4F82-88B2-4310D5272E84}">
      <dsp:nvSpPr>
        <dsp:cNvPr id="0" name=""/>
        <dsp:cNvSpPr/>
      </dsp:nvSpPr>
      <dsp:spPr>
        <a:xfrm>
          <a:off x="1782386" y="261534"/>
          <a:ext cx="3563112" cy="3563112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Образова-ние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73805" y="1000032"/>
        <a:ext cx="1314958" cy="975614"/>
      </dsp:txXfrm>
    </dsp:sp>
    <dsp:sp modelId="{A6D8367E-D80B-449D-AED6-F94BD611E1A8}">
      <dsp:nvSpPr>
        <dsp:cNvPr id="0" name=""/>
        <dsp:cNvSpPr/>
      </dsp:nvSpPr>
      <dsp:spPr>
        <a:xfrm>
          <a:off x="1782386" y="381153"/>
          <a:ext cx="3563112" cy="3563112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Культура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73805" y="2230154"/>
        <a:ext cx="1314958" cy="975614"/>
      </dsp:txXfrm>
    </dsp:sp>
    <dsp:sp modelId="{399B7B9D-F653-45F0-93D5-C51F55BF3F0F}">
      <dsp:nvSpPr>
        <dsp:cNvPr id="0" name=""/>
        <dsp:cNvSpPr/>
      </dsp:nvSpPr>
      <dsp:spPr>
        <a:xfrm>
          <a:off x="1662768" y="381153"/>
          <a:ext cx="3563112" cy="3563112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Спорт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9503" y="2230154"/>
        <a:ext cx="1314958" cy="975614"/>
      </dsp:txXfrm>
    </dsp:sp>
    <dsp:sp modelId="{2220B845-8F28-4E3B-840A-E60F70C6BDBC}">
      <dsp:nvSpPr>
        <dsp:cNvPr id="0" name=""/>
        <dsp:cNvSpPr/>
      </dsp:nvSpPr>
      <dsp:spPr>
        <a:xfrm>
          <a:off x="1662768" y="261534"/>
          <a:ext cx="3563112" cy="3563112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Здравоохранение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9503" y="1000032"/>
        <a:ext cx="1314958" cy="975614"/>
      </dsp:txXfrm>
    </dsp:sp>
    <dsp:sp modelId="{F3F1862D-425C-4D09-9FFE-1C4983EEF0E7}">
      <dsp:nvSpPr>
        <dsp:cNvPr id="0" name=""/>
        <dsp:cNvSpPr/>
      </dsp:nvSpPr>
      <dsp:spPr>
        <a:xfrm>
          <a:off x="1561813" y="40961"/>
          <a:ext cx="4004259" cy="4004259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655FF5-58C6-43CD-8F76-CADD1F621AFD}">
      <dsp:nvSpPr>
        <dsp:cNvPr id="0" name=""/>
        <dsp:cNvSpPr/>
      </dsp:nvSpPr>
      <dsp:spPr>
        <a:xfrm>
          <a:off x="1561813" y="160579"/>
          <a:ext cx="4004259" cy="4004259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C2EDB8-9343-463E-B977-F7C3491EA22B}">
      <dsp:nvSpPr>
        <dsp:cNvPr id="0" name=""/>
        <dsp:cNvSpPr/>
      </dsp:nvSpPr>
      <dsp:spPr>
        <a:xfrm>
          <a:off x="1442194" y="160579"/>
          <a:ext cx="4004259" cy="4004259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F34D9C-C281-4B51-870E-579AC11054CC}">
      <dsp:nvSpPr>
        <dsp:cNvPr id="0" name=""/>
        <dsp:cNvSpPr/>
      </dsp:nvSpPr>
      <dsp:spPr>
        <a:xfrm>
          <a:off x="1442194" y="40961"/>
          <a:ext cx="4004259" cy="4004259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BFCA9-7250-422C-B31E-EE12B8F94F0D}">
      <dsp:nvSpPr>
        <dsp:cNvPr id="0" name=""/>
        <dsp:cNvSpPr/>
      </dsp:nvSpPr>
      <dsp:spPr>
        <a:xfrm>
          <a:off x="1846563" y="339090"/>
          <a:ext cx="4551680" cy="4551680"/>
        </a:xfrm>
        <a:prstGeom prst="pie">
          <a:avLst>
            <a:gd name="adj1" fmla="val 162000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err="1" smtClean="0">
              <a:latin typeface="Arial Black" panose="020B0A04020102020204" pitchFamily="34" charset="0"/>
            </a:rPr>
            <a:t>Страхо-вание</a:t>
          </a:r>
          <a:endParaRPr lang="ru-RU" sz="2900" kern="1200" dirty="0">
            <a:latin typeface="Arial Black" panose="020B0A04020102020204" pitchFamily="34" charset="0"/>
          </a:endParaRPr>
        </a:p>
      </dsp:txBody>
      <dsp:txXfrm>
        <a:off x="4262746" y="1282480"/>
        <a:ext cx="1679786" cy="1246293"/>
      </dsp:txXfrm>
    </dsp:sp>
    <dsp:sp modelId="{6C122689-BAFE-4E85-AFC2-7F7407AF241D}">
      <dsp:nvSpPr>
        <dsp:cNvPr id="0" name=""/>
        <dsp:cNvSpPr/>
      </dsp:nvSpPr>
      <dsp:spPr>
        <a:xfrm>
          <a:off x="1846563" y="491896"/>
          <a:ext cx="4551680" cy="4551680"/>
        </a:xfrm>
        <a:prstGeom prst="pie">
          <a:avLst>
            <a:gd name="adj1" fmla="val 0"/>
            <a:gd name="adj2" fmla="val 540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Arial Black" panose="020B0A04020102020204" pitchFamily="34" charset="0"/>
            </a:rPr>
            <a:t>Связь</a:t>
          </a:r>
          <a:endParaRPr lang="ru-RU" sz="2900" kern="1200" dirty="0">
            <a:latin typeface="Arial Black" panose="020B0A04020102020204" pitchFamily="34" charset="0"/>
          </a:endParaRPr>
        </a:p>
      </dsp:txBody>
      <dsp:txXfrm>
        <a:off x="4262746" y="2853893"/>
        <a:ext cx="1679786" cy="1246293"/>
      </dsp:txXfrm>
    </dsp:sp>
    <dsp:sp modelId="{7A8D8F93-4D17-45BF-92D1-57E8917BA57F}">
      <dsp:nvSpPr>
        <dsp:cNvPr id="0" name=""/>
        <dsp:cNvSpPr/>
      </dsp:nvSpPr>
      <dsp:spPr>
        <a:xfrm>
          <a:off x="1693756" y="491896"/>
          <a:ext cx="4551680" cy="4551680"/>
        </a:xfrm>
        <a:prstGeom prst="pie">
          <a:avLst>
            <a:gd name="adj1" fmla="val 5400000"/>
            <a:gd name="adj2" fmla="val 1080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Arial Black" panose="020B0A04020102020204" pitchFamily="34" charset="0"/>
            </a:rPr>
            <a:t>Органы власти</a:t>
          </a:r>
          <a:endParaRPr lang="ru-RU" sz="2900" kern="1200" dirty="0">
            <a:latin typeface="Arial Black" panose="020B0A04020102020204" pitchFamily="34" charset="0"/>
          </a:endParaRPr>
        </a:p>
      </dsp:txBody>
      <dsp:txXfrm>
        <a:off x="2149466" y="2853893"/>
        <a:ext cx="1679786" cy="1246293"/>
      </dsp:txXfrm>
    </dsp:sp>
    <dsp:sp modelId="{F3773E08-B102-4FF5-8167-95D2714FCE9D}">
      <dsp:nvSpPr>
        <dsp:cNvPr id="0" name=""/>
        <dsp:cNvSpPr/>
      </dsp:nvSpPr>
      <dsp:spPr>
        <a:xfrm>
          <a:off x="1693756" y="339090"/>
          <a:ext cx="4551680" cy="4551680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Arial Black" panose="020B0A04020102020204" pitchFamily="34" charset="0"/>
            </a:rPr>
            <a:t>Банки</a:t>
          </a:r>
          <a:endParaRPr lang="ru-RU" sz="2900" kern="1200" dirty="0">
            <a:latin typeface="Arial Black" panose="020B0A04020102020204" pitchFamily="34" charset="0"/>
          </a:endParaRPr>
        </a:p>
      </dsp:txBody>
      <dsp:txXfrm>
        <a:off x="2149466" y="1282480"/>
        <a:ext cx="1679786" cy="1246293"/>
      </dsp:txXfrm>
    </dsp:sp>
    <dsp:sp modelId="{A4930BCD-8FC8-4297-B57E-4F7BB78223A4}">
      <dsp:nvSpPr>
        <dsp:cNvPr id="0" name=""/>
        <dsp:cNvSpPr/>
      </dsp:nvSpPr>
      <dsp:spPr>
        <a:xfrm>
          <a:off x="1564792" y="57319"/>
          <a:ext cx="5115221" cy="511522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4680F-A957-4729-979B-AA9AA862AB71}">
      <dsp:nvSpPr>
        <dsp:cNvPr id="0" name=""/>
        <dsp:cNvSpPr/>
      </dsp:nvSpPr>
      <dsp:spPr>
        <a:xfrm>
          <a:off x="1564792" y="210125"/>
          <a:ext cx="5115221" cy="511522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2F535-FBFB-49E8-9F9C-C64A96BAB876}">
      <dsp:nvSpPr>
        <dsp:cNvPr id="0" name=""/>
        <dsp:cNvSpPr/>
      </dsp:nvSpPr>
      <dsp:spPr>
        <a:xfrm>
          <a:off x="1411985" y="210125"/>
          <a:ext cx="5115221" cy="511522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A537A-34F8-4BC0-BF7A-DE63C37C357A}">
      <dsp:nvSpPr>
        <dsp:cNvPr id="0" name=""/>
        <dsp:cNvSpPr/>
      </dsp:nvSpPr>
      <dsp:spPr>
        <a:xfrm>
          <a:off x="1411985" y="57319"/>
          <a:ext cx="5115221" cy="511522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26C2C-C76F-4136-A0F7-7A6D73DD7675}">
      <dsp:nvSpPr>
        <dsp:cNvPr id="0" name=""/>
        <dsp:cNvSpPr/>
      </dsp:nvSpPr>
      <dsp:spPr>
        <a:xfrm>
          <a:off x="0" y="2003203"/>
          <a:ext cx="11650133" cy="1594437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Извлечение гелия на  </a:t>
          </a:r>
          <a:r>
            <a:rPr lang="ru-RU" sz="18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Ярактинском</a:t>
          </a:r>
          <a:r>
            <a:rPr lang="ru-RU" sz="18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и Марковском нефтегазоконденсатном месторождении</a:t>
          </a:r>
          <a:endParaRPr lang="ru-RU" sz="18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Инвестиции на 01.01.2022 г. – 5,1 млрд. рублей.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56757" y="2003203"/>
        <a:ext cx="8893376" cy="1594437"/>
      </dsp:txXfrm>
    </dsp:sp>
    <dsp:sp modelId="{2E54264B-D7B0-46D0-BFDB-DBD3F52293AA}">
      <dsp:nvSpPr>
        <dsp:cNvPr id="0" name=""/>
        <dsp:cNvSpPr/>
      </dsp:nvSpPr>
      <dsp:spPr>
        <a:xfrm>
          <a:off x="159069" y="2180988"/>
          <a:ext cx="2349715" cy="11785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AFBBD-921C-4C9B-8954-3EADFAEAD2BF}">
      <dsp:nvSpPr>
        <dsp:cNvPr id="0" name=""/>
        <dsp:cNvSpPr/>
      </dsp:nvSpPr>
      <dsp:spPr>
        <a:xfrm>
          <a:off x="0" y="0"/>
          <a:ext cx="11650133" cy="1826664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Газовый проект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газоперерабатывающего, газофракционирующего, геохимического заводов.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Производство полиэтилена и полипропилена объемом 650 тыс. тонн в год.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Объем инвестиций на 01.01.2022 г. порядка 89,3 млрд. рублей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56757" y="0"/>
        <a:ext cx="8893376" cy="1826664"/>
      </dsp:txXfrm>
    </dsp:sp>
    <dsp:sp modelId="{343D3975-B9B6-4C4D-91E4-30965582C396}">
      <dsp:nvSpPr>
        <dsp:cNvPr id="0" name=""/>
        <dsp:cNvSpPr/>
      </dsp:nvSpPr>
      <dsp:spPr>
        <a:xfrm>
          <a:off x="135815" y="298242"/>
          <a:ext cx="2407313" cy="11812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66B4C-4043-4F4E-A6D8-78E525CB6FFB}">
      <dsp:nvSpPr>
        <dsp:cNvPr id="0" name=""/>
        <dsp:cNvSpPr/>
      </dsp:nvSpPr>
      <dsp:spPr>
        <a:xfrm>
          <a:off x="0" y="3728263"/>
          <a:ext cx="11650133" cy="1752413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нефтегазоконденсатных, нефтяных месторождений на Ярактинском, Марковском,  </a:t>
          </a:r>
          <a:r>
            <a:rPr lang="ru-RU" sz="18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Аянском</a:t>
          </a:r>
          <a:r>
            <a:rPr lang="ru-RU" sz="18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Ичёдинском</a:t>
          </a:r>
          <a:r>
            <a:rPr lang="ru-RU" sz="18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Большетирском</a:t>
          </a:r>
          <a:r>
            <a:rPr lang="ru-RU" sz="18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Верхнетирском</a:t>
          </a:r>
          <a:r>
            <a:rPr lang="ru-RU" sz="18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месторождениях</a:t>
          </a:r>
          <a:endParaRPr lang="ru-RU" sz="18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Инвестиции на 01.01.2022 г. –  253,6 млрд. рублей.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56757" y="3728263"/>
        <a:ext cx="8893376" cy="1752413"/>
      </dsp:txXfrm>
    </dsp:sp>
    <dsp:sp modelId="{22F7A296-D11F-4BE0-9A28-7083E6A35D46}">
      <dsp:nvSpPr>
        <dsp:cNvPr id="0" name=""/>
        <dsp:cNvSpPr/>
      </dsp:nvSpPr>
      <dsp:spPr>
        <a:xfrm>
          <a:off x="239769" y="4083858"/>
          <a:ext cx="2330026" cy="11436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AFBBD-921C-4C9B-8954-3EADFAEAD2BF}">
      <dsp:nvSpPr>
        <dsp:cNvPr id="0" name=""/>
        <dsp:cNvSpPr/>
      </dsp:nvSpPr>
      <dsp:spPr>
        <a:xfrm>
          <a:off x="132866" y="336672"/>
          <a:ext cx="11594077" cy="1895174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5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Ленская ТЭС на газе</a:t>
          </a:r>
        </a:p>
        <a:p>
          <a:pPr marL="171450" lvl="1" indent="-171450" algn="l" defTabSz="8223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Разработано технико-экономическое обоснование.</a:t>
          </a:r>
          <a:endParaRPr lang="ru-RU" sz="18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223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Утверждена площадка для строительства.</a:t>
          </a:r>
          <a:endParaRPr lang="ru-RU" sz="18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223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Планируемый объем инвестиций 9,0 млрд. рублей.</a:t>
          </a:r>
          <a:endParaRPr lang="ru-RU" sz="18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95256" y="336672"/>
        <a:ext cx="8831687" cy="1895174"/>
      </dsp:txXfrm>
    </dsp:sp>
    <dsp:sp modelId="{343D3975-B9B6-4C4D-91E4-30965582C396}">
      <dsp:nvSpPr>
        <dsp:cNvPr id="0" name=""/>
        <dsp:cNvSpPr/>
      </dsp:nvSpPr>
      <dsp:spPr>
        <a:xfrm>
          <a:off x="276775" y="474881"/>
          <a:ext cx="2414413" cy="15408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94985-01B1-4A56-B2F1-570D4FD10626}">
      <dsp:nvSpPr>
        <dsp:cNvPr id="0" name=""/>
        <dsp:cNvSpPr/>
      </dsp:nvSpPr>
      <dsp:spPr>
        <a:xfrm>
          <a:off x="103548" y="2427597"/>
          <a:ext cx="11623395" cy="2058979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5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Строительство «ПС 500Кв Усть-Кут с заходами ВЛ 500 </a:t>
          </a:r>
          <a:r>
            <a:rPr lang="ru-RU" sz="185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85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220 КВ»</a:t>
          </a:r>
          <a:endParaRPr lang="ru-RU" sz="185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223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Планируемый объём инвестиций 5 млрд. рублей.</a:t>
          </a:r>
          <a:endParaRPr lang="ru-RU" sz="18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223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допустимого </a:t>
          </a:r>
          <a:r>
            <a:rPr lang="ru-RU" sz="185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перетока</a:t>
          </a:r>
          <a:r>
            <a:rPr lang="ru-RU" sz="18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мощности.</a:t>
          </a:r>
          <a:endParaRPr lang="ru-RU" sz="18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72923" y="2427597"/>
        <a:ext cx="8854020" cy="2058979"/>
      </dsp:txXfrm>
    </dsp:sp>
    <dsp:sp modelId="{DF403947-FE36-495A-B372-967D05E83D8C}">
      <dsp:nvSpPr>
        <dsp:cNvPr id="0" name=""/>
        <dsp:cNvSpPr/>
      </dsp:nvSpPr>
      <dsp:spPr>
        <a:xfrm>
          <a:off x="326146" y="2580544"/>
          <a:ext cx="2299489" cy="15843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77C27-CB47-464E-B6E7-BDAFB9C32D23}">
      <dsp:nvSpPr>
        <dsp:cNvPr id="0" name=""/>
        <dsp:cNvSpPr/>
      </dsp:nvSpPr>
      <dsp:spPr>
        <a:xfrm>
          <a:off x="0" y="0"/>
          <a:ext cx="11599333" cy="2413625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Строительство автомобильной дороги федерального значения «Вилюй»</a:t>
          </a:r>
          <a:endParaRPr lang="ru-RU" sz="2000" b="1" u="sng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Из 52 км, построенных за 3 года, 36 км построено на территории Усть-Кутского района</a:t>
          </a:r>
          <a:endParaRPr lang="ru-RU" sz="2000" b="1" kern="1200" dirty="0"/>
        </a:p>
      </dsp:txBody>
      <dsp:txXfrm>
        <a:off x="2611642" y="0"/>
        <a:ext cx="8987690" cy="2413625"/>
      </dsp:txXfrm>
    </dsp:sp>
    <dsp:sp modelId="{4E65D931-CBBE-4DDD-823F-25308624DFA1}">
      <dsp:nvSpPr>
        <dsp:cNvPr id="0" name=""/>
        <dsp:cNvSpPr/>
      </dsp:nvSpPr>
      <dsp:spPr>
        <a:xfrm>
          <a:off x="90074" y="182879"/>
          <a:ext cx="2261614" cy="20434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38217-A73D-4F21-9F6F-4B107FA71D55}">
      <dsp:nvSpPr>
        <dsp:cNvPr id="0" name=""/>
        <dsp:cNvSpPr/>
      </dsp:nvSpPr>
      <dsp:spPr>
        <a:xfrm>
          <a:off x="0" y="2649205"/>
          <a:ext cx="11599333" cy="2479187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Проект по строительству 2-ой ветки БАМа</a:t>
          </a:r>
          <a:endParaRPr lang="ru-RU" sz="2000" b="1" u="sng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Реконструкция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Модернизация</a:t>
          </a:r>
          <a:endParaRPr lang="ru-RU" sz="2000" b="1" kern="1200" dirty="0"/>
        </a:p>
      </dsp:txBody>
      <dsp:txXfrm>
        <a:off x="2611642" y="2649205"/>
        <a:ext cx="8987690" cy="2479187"/>
      </dsp:txXfrm>
    </dsp:sp>
    <dsp:sp modelId="{9567EBAE-046C-4A1E-999A-EDFA85F2D99E}">
      <dsp:nvSpPr>
        <dsp:cNvPr id="0" name=""/>
        <dsp:cNvSpPr/>
      </dsp:nvSpPr>
      <dsp:spPr>
        <a:xfrm>
          <a:off x="111440" y="2877388"/>
          <a:ext cx="2231781" cy="20478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51F08-FBC1-4FEE-95AC-5AAF4B7EEE01}">
      <dsp:nvSpPr>
        <dsp:cNvPr id="0" name=""/>
        <dsp:cNvSpPr/>
      </dsp:nvSpPr>
      <dsp:spPr>
        <a:xfrm>
          <a:off x="0" y="0"/>
          <a:ext cx="10760546" cy="13149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Низкая стоимость электроэнергии. </a:t>
          </a:r>
          <a:r>
            <a:rPr lang="ru-RU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Стоимость кВт*ч для производственных </a:t>
          </a:r>
          <a:r>
            <a:rPr lang="ru-RU" sz="24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предприятий 0,04-0,06</a:t>
          </a:r>
          <a:r>
            <a:rPr lang="en-US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3603" y="0"/>
        <a:ext cx="8476942" cy="1314940"/>
      </dsp:txXfrm>
    </dsp:sp>
    <dsp:sp modelId="{5E4DD305-3F8E-413F-8998-E4E9C3DCBF0D}">
      <dsp:nvSpPr>
        <dsp:cNvPr id="0" name=""/>
        <dsp:cNvSpPr/>
      </dsp:nvSpPr>
      <dsp:spPr>
        <a:xfrm>
          <a:off x="131494" y="131494"/>
          <a:ext cx="2152109" cy="1051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BC6C6C1-21AC-4647-BDB9-B81E96BBF9C5}">
      <dsp:nvSpPr>
        <dsp:cNvPr id="0" name=""/>
        <dsp:cNvSpPr/>
      </dsp:nvSpPr>
      <dsp:spPr>
        <a:xfrm>
          <a:off x="0" y="1446434"/>
          <a:ext cx="10760546" cy="13149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Условия для развития туризма и отдыха: экологическая составляющая, наличие санатория с лечебными водами и грязями, возможность реализации этнографического, экстремального (охота, рыбалка) туризма.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3603" y="1446434"/>
        <a:ext cx="8476942" cy="1314940"/>
      </dsp:txXfrm>
    </dsp:sp>
    <dsp:sp modelId="{C24EA78B-B1CE-4340-AD0D-B7BF95076703}">
      <dsp:nvSpPr>
        <dsp:cNvPr id="0" name=""/>
        <dsp:cNvSpPr/>
      </dsp:nvSpPr>
      <dsp:spPr>
        <a:xfrm>
          <a:off x="131494" y="1577928"/>
          <a:ext cx="2152109" cy="1051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AA4C50-42B0-4A68-B449-69E1B2B0D22F}">
      <dsp:nvSpPr>
        <dsp:cNvPr id="0" name=""/>
        <dsp:cNvSpPr/>
      </dsp:nvSpPr>
      <dsp:spPr>
        <a:xfrm>
          <a:off x="0" y="2892869"/>
          <a:ext cx="10760546" cy="13149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Условия для развития сельскохозяйственной деятельности (животноводство, молочное направление, выращивание кормовых культур, разведение рыб).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3603" y="2892869"/>
        <a:ext cx="8476942" cy="1314940"/>
      </dsp:txXfrm>
    </dsp:sp>
    <dsp:sp modelId="{4C4DC3C2-A433-489B-A31F-E4972BF68E5A}">
      <dsp:nvSpPr>
        <dsp:cNvPr id="0" name=""/>
        <dsp:cNvSpPr/>
      </dsp:nvSpPr>
      <dsp:spPr>
        <a:xfrm>
          <a:off x="131494" y="3024363"/>
          <a:ext cx="2152109" cy="1051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EB8888-FF04-4822-9CB0-5CBC33BDDB4A}">
      <dsp:nvSpPr>
        <dsp:cNvPr id="0" name=""/>
        <dsp:cNvSpPr/>
      </dsp:nvSpPr>
      <dsp:spPr>
        <a:xfrm>
          <a:off x="0" y="4339304"/>
          <a:ext cx="10760546" cy="13149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Налоговые льготы, устанавливаемые региональным правительством для отдельных видов деятельности.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3603" y="4339304"/>
        <a:ext cx="8476942" cy="1314940"/>
      </dsp:txXfrm>
    </dsp:sp>
    <dsp:sp modelId="{52B8829A-58BC-482C-9DAE-AC7FA0DA4BFE}">
      <dsp:nvSpPr>
        <dsp:cNvPr id="0" name=""/>
        <dsp:cNvSpPr/>
      </dsp:nvSpPr>
      <dsp:spPr>
        <a:xfrm>
          <a:off x="131494" y="4470798"/>
          <a:ext cx="2152109" cy="1051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DEA4E-93F8-47FA-804D-B7AEFB5E55E2}">
      <dsp:nvSpPr>
        <dsp:cNvPr id="0" name=""/>
        <dsp:cNvSpPr/>
      </dsp:nvSpPr>
      <dsp:spPr>
        <a:xfrm>
          <a:off x="2002438" y="3388331"/>
          <a:ext cx="2326925" cy="199809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Перевалка грузов с одного вида транспорта на другой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62856" y="3697817"/>
        <a:ext cx="1606089" cy="1379123"/>
      </dsp:txXfrm>
    </dsp:sp>
    <dsp:sp modelId="{C96ABD1C-BB58-4D65-A9CC-B1044F96B45A}">
      <dsp:nvSpPr>
        <dsp:cNvPr id="0" name=""/>
        <dsp:cNvSpPr/>
      </dsp:nvSpPr>
      <dsp:spPr>
        <a:xfrm>
          <a:off x="2057959" y="4281877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EE94B-C6C6-4ECF-BB0B-3E499C7BC867}">
      <dsp:nvSpPr>
        <dsp:cNvPr id="0" name=""/>
        <dsp:cNvSpPr/>
      </dsp:nvSpPr>
      <dsp:spPr>
        <a:xfrm>
          <a:off x="0" y="2283782"/>
          <a:ext cx="2326925" cy="1998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69632-6DB7-4F36-8CA9-E703399FA6F2}">
      <dsp:nvSpPr>
        <dsp:cNvPr id="0" name=""/>
        <dsp:cNvSpPr/>
      </dsp:nvSpPr>
      <dsp:spPr>
        <a:xfrm>
          <a:off x="1594054" y="4016837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852AA-A7AC-4040-892D-BD77C65571BA}">
      <dsp:nvSpPr>
        <dsp:cNvPr id="0" name=""/>
        <dsp:cNvSpPr/>
      </dsp:nvSpPr>
      <dsp:spPr>
        <a:xfrm>
          <a:off x="4004877" y="2277992"/>
          <a:ext cx="2326925" cy="199809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-800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Железнодо-рожный</a:t>
          </a:r>
          <a:r>
            <a:rPr lang="ru-RU" sz="1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транспорт  (БАМ)</a:t>
          </a:r>
          <a:endParaRPr lang="ru-RU" sz="1800" kern="1200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65295" y="2587478"/>
        <a:ext cx="1606089" cy="1379123"/>
      </dsp:txXfrm>
    </dsp:sp>
    <dsp:sp modelId="{42EE56EC-E2C1-4C47-B468-A4B18DEFFD18}">
      <dsp:nvSpPr>
        <dsp:cNvPr id="0" name=""/>
        <dsp:cNvSpPr/>
      </dsp:nvSpPr>
      <dsp:spPr>
        <a:xfrm>
          <a:off x="5606334" y="4005901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5C502-5638-4D03-BEA3-371BAB814544}">
      <dsp:nvSpPr>
        <dsp:cNvPr id="0" name=""/>
        <dsp:cNvSpPr/>
      </dsp:nvSpPr>
      <dsp:spPr>
        <a:xfrm>
          <a:off x="6006082" y="3384471"/>
          <a:ext cx="2326925" cy="1998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D615E-3C39-4708-A482-5831A1C46E14}">
      <dsp:nvSpPr>
        <dsp:cNvPr id="0" name=""/>
        <dsp:cNvSpPr/>
      </dsp:nvSpPr>
      <dsp:spPr>
        <a:xfrm>
          <a:off x="6062836" y="4273514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E0E8A8-EF33-46FE-83CE-B440C6C5076E}">
      <dsp:nvSpPr>
        <dsp:cNvPr id="0" name=""/>
        <dsp:cNvSpPr/>
      </dsp:nvSpPr>
      <dsp:spPr>
        <a:xfrm>
          <a:off x="2002438" y="1179876"/>
          <a:ext cx="2326925" cy="199809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-1600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Внутренние водные пути (река Лена)</a:t>
          </a:r>
        </a:p>
      </dsp:txBody>
      <dsp:txXfrm>
        <a:off x="2362856" y="1489362"/>
        <a:ext cx="1606089" cy="1379123"/>
      </dsp:txXfrm>
    </dsp:sp>
    <dsp:sp modelId="{8FCBF0C3-F986-48C6-BCBE-DDD36D4920F9}">
      <dsp:nvSpPr>
        <dsp:cNvPr id="0" name=""/>
        <dsp:cNvSpPr/>
      </dsp:nvSpPr>
      <dsp:spPr>
        <a:xfrm>
          <a:off x="3596493" y="1217831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600E8-3E7E-4257-A6AD-C11605950B16}">
      <dsp:nvSpPr>
        <dsp:cNvPr id="0" name=""/>
        <dsp:cNvSpPr/>
      </dsp:nvSpPr>
      <dsp:spPr>
        <a:xfrm>
          <a:off x="4004877" y="68894"/>
          <a:ext cx="2326925" cy="1998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39E59-56FA-4F7E-B146-01B25FB63B96}">
      <dsp:nvSpPr>
        <dsp:cNvPr id="0" name=""/>
        <dsp:cNvSpPr/>
      </dsp:nvSpPr>
      <dsp:spPr>
        <a:xfrm>
          <a:off x="4070268" y="954077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47620-22B6-418A-98D9-C8ED02781D90}">
      <dsp:nvSpPr>
        <dsp:cNvPr id="0" name=""/>
        <dsp:cNvSpPr/>
      </dsp:nvSpPr>
      <dsp:spPr>
        <a:xfrm>
          <a:off x="6006082" y="1175373"/>
          <a:ext cx="2326925" cy="199809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-2400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Автомобиль-</a:t>
          </a:r>
          <a:r>
            <a:rPr lang="ru-RU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ные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дороги (федерально-</a:t>
          </a:r>
          <a:r>
            <a:rPr lang="ru-RU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го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региональ-ного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значения)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66500" y="1484859"/>
        <a:ext cx="1606089" cy="1379123"/>
      </dsp:txXfrm>
    </dsp:sp>
    <dsp:sp modelId="{5E642893-C62E-40A7-AD19-37922435345C}">
      <dsp:nvSpPr>
        <dsp:cNvPr id="0" name=""/>
        <dsp:cNvSpPr/>
      </dsp:nvSpPr>
      <dsp:spPr>
        <a:xfrm>
          <a:off x="8019625" y="2060556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65C80-F67A-48C5-905F-830B9ABE289C}">
      <dsp:nvSpPr>
        <dsp:cNvPr id="0" name=""/>
        <dsp:cNvSpPr/>
      </dsp:nvSpPr>
      <dsp:spPr>
        <a:xfrm>
          <a:off x="8008521" y="2298578"/>
          <a:ext cx="2326925" cy="1998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1EA2AC-1AD4-422D-9E74-FA2F5952CAA2}">
      <dsp:nvSpPr>
        <dsp:cNvPr id="0" name=""/>
        <dsp:cNvSpPr/>
      </dsp:nvSpPr>
      <dsp:spPr>
        <a:xfrm>
          <a:off x="8462555" y="2334602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B85E9-D31C-47AC-84B0-7E0B000DEB41}">
      <dsp:nvSpPr>
        <dsp:cNvPr id="0" name=""/>
        <dsp:cNvSpPr/>
      </dsp:nvSpPr>
      <dsp:spPr>
        <a:xfrm>
          <a:off x="8008521" y="90123"/>
          <a:ext cx="2326925" cy="199809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-3200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Воздушное сообщение (Аэропорт Усть-Кут)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68939" y="399609"/>
        <a:ext cx="1606089" cy="1379123"/>
      </dsp:txXfrm>
    </dsp:sp>
    <dsp:sp modelId="{FB652CE6-1347-422F-ADDE-B59D01FEACB5}">
      <dsp:nvSpPr>
        <dsp:cNvPr id="0" name=""/>
        <dsp:cNvSpPr/>
      </dsp:nvSpPr>
      <dsp:spPr>
        <a:xfrm>
          <a:off x="10022063" y="985599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68723-B6E0-4FCE-9C2F-673D5F825056}">
      <dsp:nvSpPr>
        <dsp:cNvPr id="0" name=""/>
        <dsp:cNvSpPr/>
      </dsp:nvSpPr>
      <dsp:spPr>
        <a:xfrm>
          <a:off x="10010959" y="1204965"/>
          <a:ext cx="2326925" cy="1998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377BE-1063-447A-860A-357DC8F0285B}">
      <dsp:nvSpPr>
        <dsp:cNvPr id="0" name=""/>
        <dsp:cNvSpPr/>
      </dsp:nvSpPr>
      <dsp:spPr>
        <a:xfrm>
          <a:off x="10474864" y="1249352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322D4-3742-4B0A-BEAA-344F8BE92C0A}">
      <dsp:nvSpPr>
        <dsp:cNvPr id="0" name=""/>
        <dsp:cNvSpPr/>
      </dsp:nvSpPr>
      <dsp:spPr>
        <a:xfrm>
          <a:off x="10010959" y="3410203"/>
          <a:ext cx="2326925" cy="199809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Нефтепровод (ВСТО)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Газопровод (Сила Сибири)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371377" y="3719689"/>
        <a:ext cx="1606089" cy="1379123"/>
      </dsp:txXfrm>
    </dsp:sp>
    <dsp:sp modelId="{A6DF9291-A517-4505-A25A-92D284CA56A4}">
      <dsp:nvSpPr>
        <dsp:cNvPr id="0" name=""/>
        <dsp:cNvSpPr/>
      </dsp:nvSpPr>
      <dsp:spPr>
        <a:xfrm>
          <a:off x="10472396" y="5159984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479BA-EA68-438C-9360-662740DFB5E4}">
      <dsp:nvSpPr>
        <dsp:cNvPr id="0" name=""/>
        <dsp:cNvSpPr/>
      </dsp:nvSpPr>
      <dsp:spPr>
        <a:xfrm>
          <a:off x="8008521" y="4503816"/>
          <a:ext cx="2326925" cy="199809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1C63D-7D42-4AA1-9B30-5002589FE0AB}">
      <dsp:nvSpPr>
        <dsp:cNvPr id="0" name=""/>
        <dsp:cNvSpPr/>
      </dsp:nvSpPr>
      <dsp:spPr>
        <a:xfrm>
          <a:off x="10040570" y="5380636"/>
          <a:ext cx="271433" cy="2341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D528C-A3E1-4081-9801-58D06883C434}">
      <dsp:nvSpPr>
        <dsp:cNvPr id="0" name=""/>
        <dsp:cNvSpPr/>
      </dsp:nvSpPr>
      <dsp:spPr>
        <a:xfrm>
          <a:off x="0" y="1647"/>
          <a:ext cx="9923396" cy="0"/>
        </a:xfrm>
        <a:prstGeom prst="lin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4FBF95-106B-4C11-A00D-69B1160E9D06}">
      <dsp:nvSpPr>
        <dsp:cNvPr id="0" name=""/>
        <dsp:cNvSpPr/>
      </dsp:nvSpPr>
      <dsp:spPr>
        <a:xfrm>
          <a:off x="0" y="1647"/>
          <a:ext cx="9923396" cy="1140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Марковское нефтегазоконденсатное (НГК) месторождение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(43,1% которого располагается на территории Усть-Кутского района, 56,9% - Киренского района). Эксплуатируется ООО «Иркутская нефтяная компания».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47"/>
        <a:ext cx="9923396" cy="1140477"/>
      </dsp:txXfrm>
    </dsp:sp>
    <dsp:sp modelId="{10BF215A-C19F-4154-ACA5-6147E1946F38}">
      <dsp:nvSpPr>
        <dsp:cNvPr id="0" name=""/>
        <dsp:cNvSpPr/>
      </dsp:nvSpPr>
      <dsp:spPr>
        <a:xfrm>
          <a:off x="0" y="1021725"/>
          <a:ext cx="9923396" cy="0"/>
        </a:xfrm>
        <a:prstGeom prst="line">
          <a:avLst/>
        </a:prstGeom>
        <a:gradFill rotWithShape="0">
          <a:gsLst>
            <a:gs pos="0">
              <a:schemeClr val="accent6">
                <a:shade val="80000"/>
                <a:hueOff val="107093"/>
                <a:satOff val="-4303"/>
                <a:lumOff val="92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107093"/>
                <a:satOff val="-4303"/>
                <a:lumOff val="92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107093"/>
                <a:satOff val="-4303"/>
                <a:lumOff val="92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107093"/>
              <a:satOff val="-4303"/>
              <a:lumOff val="92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DF44BB-EB92-422E-8047-B4BCBE84F92D}">
      <dsp:nvSpPr>
        <dsp:cNvPr id="0" name=""/>
        <dsp:cNvSpPr/>
      </dsp:nvSpPr>
      <dsp:spPr>
        <a:xfrm>
          <a:off x="0" y="1142125"/>
          <a:ext cx="9923396" cy="1140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Ярактинское</a:t>
          </a: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НГК месторождение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(80,0% - на территории Усть-Кутского района, 19,0% -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Катангского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района, 1,0% - Киренского района). Эксплуатируется ООО «Иркутская нефтяная компания».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42125"/>
        <a:ext cx="9923396" cy="1140477"/>
      </dsp:txXfrm>
    </dsp:sp>
    <dsp:sp modelId="{07F27BC2-9BFC-48DA-A2AB-BA465FB6FADF}">
      <dsp:nvSpPr>
        <dsp:cNvPr id="0" name=""/>
        <dsp:cNvSpPr/>
      </dsp:nvSpPr>
      <dsp:spPr>
        <a:xfrm>
          <a:off x="0" y="2161142"/>
          <a:ext cx="9923396" cy="0"/>
        </a:xfrm>
        <a:prstGeom prst="line">
          <a:avLst/>
        </a:prstGeom>
        <a:gradFill rotWithShape="0">
          <a:gsLst>
            <a:gs pos="0">
              <a:schemeClr val="accent6">
                <a:shade val="80000"/>
                <a:hueOff val="214187"/>
                <a:satOff val="-8606"/>
                <a:lumOff val="184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214187"/>
                <a:satOff val="-8606"/>
                <a:lumOff val="184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214187"/>
                <a:satOff val="-8606"/>
                <a:lumOff val="184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214187"/>
              <a:satOff val="-8606"/>
              <a:lumOff val="1841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1BBB8F-7FBF-4AD6-9BA4-D937C649EC5E}">
      <dsp:nvSpPr>
        <dsp:cNvPr id="0" name=""/>
        <dsp:cNvSpPr/>
      </dsp:nvSpPr>
      <dsp:spPr>
        <a:xfrm>
          <a:off x="0" y="2197409"/>
          <a:ext cx="9913705" cy="1599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11 участков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Большетирский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Западно-Усть-Кутский,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Казаркинский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Верхнетирский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(83,7% на территории Усть-Кутского района), Западно-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Ярактинский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(32,5%), Северо-Марковский (50,2%),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Нарьягинский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(72,9%),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Аянский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(3,8%), Киренский (0,4%), Южно-Усть-Кутский (73,4%), Южно-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Кытымский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(1,0%).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197409"/>
        <a:ext cx="9913705" cy="1599018"/>
      </dsp:txXfrm>
    </dsp:sp>
    <dsp:sp modelId="{FEFAEB58-8887-44C0-8757-6D175D64EB33}">
      <dsp:nvSpPr>
        <dsp:cNvPr id="0" name=""/>
        <dsp:cNvSpPr/>
      </dsp:nvSpPr>
      <dsp:spPr>
        <a:xfrm>
          <a:off x="0" y="3764956"/>
          <a:ext cx="9923396" cy="0"/>
        </a:xfrm>
        <a:prstGeom prst="line">
          <a:avLst/>
        </a:prstGeom>
        <a:gradFill rotWithShape="0">
          <a:gsLst>
            <a:gs pos="0">
              <a:schemeClr val="accent6">
                <a:shade val="80000"/>
                <a:hueOff val="321280"/>
                <a:satOff val="-12909"/>
                <a:lumOff val="27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321280"/>
                <a:satOff val="-12909"/>
                <a:lumOff val="27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321280"/>
                <a:satOff val="-12909"/>
                <a:lumOff val="27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282CA0-7E7A-4AA9-8B35-ABB918B1E287}">
      <dsp:nvSpPr>
        <dsp:cNvPr id="0" name=""/>
        <dsp:cNvSpPr/>
      </dsp:nvSpPr>
      <dsp:spPr>
        <a:xfrm>
          <a:off x="0" y="3778020"/>
          <a:ext cx="9923396" cy="678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площадь</a:t>
          </a:r>
          <a:r>
            <a:rPr lang="ru-RU" sz="2000" b="1" u="none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:</a:t>
          </a:r>
          <a:r>
            <a:rPr lang="en-US" sz="2000" b="1" u="none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Кытымская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площадь (21,2% на территории Усть-Кутского района).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778020"/>
        <a:ext cx="9923396" cy="6786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E12E7-03EE-4605-AD71-828AEF93E701}">
      <dsp:nvSpPr>
        <dsp:cNvPr id="0" name=""/>
        <dsp:cNvSpPr/>
      </dsp:nvSpPr>
      <dsp:spPr>
        <a:xfrm>
          <a:off x="0" y="1510"/>
          <a:ext cx="959530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B6E1E9C-3AEE-4235-9E61-728C9862B350}">
      <dsp:nvSpPr>
        <dsp:cNvPr id="0" name=""/>
        <dsp:cNvSpPr/>
      </dsp:nvSpPr>
      <dsp:spPr>
        <a:xfrm>
          <a:off x="0" y="1510"/>
          <a:ext cx="9585938" cy="1188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Глинистое сырье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4 месторождения (Усть-Кутское,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Карповское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Казаринское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Зупкокон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и 8 проявлений. Сырье пригодно для изготовления кирпича марки 100, керамзитового гравия.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10"/>
        <a:ext cx="9585938" cy="1188820"/>
      </dsp:txXfrm>
    </dsp:sp>
    <dsp:sp modelId="{E4B9C8CD-F840-4490-8F81-8EBF9E7F680E}">
      <dsp:nvSpPr>
        <dsp:cNvPr id="0" name=""/>
        <dsp:cNvSpPr/>
      </dsp:nvSpPr>
      <dsp:spPr>
        <a:xfrm>
          <a:off x="0" y="983192"/>
          <a:ext cx="959530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D94CC11-FECD-4BC4-BE05-934C279F5CA8}">
      <dsp:nvSpPr>
        <dsp:cNvPr id="0" name=""/>
        <dsp:cNvSpPr/>
      </dsp:nvSpPr>
      <dsp:spPr>
        <a:xfrm>
          <a:off x="9370" y="1133145"/>
          <a:ext cx="9585938" cy="1383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Керамзитовое сырье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3 проявления (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Селенгинское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Кокарское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Чудничное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Сырье пригодно для производства керамзитового гравия, строительного щебня.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70" y="1133145"/>
        <a:ext cx="9585938" cy="1383133"/>
      </dsp:txXfrm>
    </dsp:sp>
    <dsp:sp modelId="{14A9D96D-A96A-4273-82E8-211413BC72D8}">
      <dsp:nvSpPr>
        <dsp:cNvPr id="0" name=""/>
        <dsp:cNvSpPr/>
      </dsp:nvSpPr>
      <dsp:spPr>
        <a:xfrm>
          <a:off x="0" y="2116248"/>
          <a:ext cx="959530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54E4105-DA42-4810-9824-0328AB5F7E3D}">
      <dsp:nvSpPr>
        <dsp:cNvPr id="0" name=""/>
        <dsp:cNvSpPr/>
      </dsp:nvSpPr>
      <dsp:spPr>
        <a:xfrm>
          <a:off x="9370" y="2151169"/>
          <a:ext cx="9585938" cy="1304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Песчано-гравийная смесь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учтено 3 месторождения (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Каймоновское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Усть-Кутское, Ленское русловое), разведано еще 7, а также выявлено 8 проявлений. Гравий подходит для обычного бетона, строительных работ, песок-отсев – для кладочных растворов, для обычного бетона. 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70" y="2151169"/>
        <a:ext cx="9585938" cy="1304576"/>
      </dsp:txXfrm>
    </dsp:sp>
    <dsp:sp modelId="{68F7B5B1-CB5C-47DF-ABAC-9DAD94427216}">
      <dsp:nvSpPr>
        <dsp:cNvPr id="0" name=""/>
        <dsp:cNvSpPr/>
      </dsp:nvSpPr>
      <dsp:spPr>
        <a:xfrm>
          <a:off x="0" y="3452430"/>
          <a:ext cx="959530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CE74950-5A59-403E-8FB2-AA04942655AE}">
      <dsp:nvSpPr>
        <dsp:cNvPr id="0" name=""/>
        <dsp:cNvSpPr/>
      </dsp:nvSpPr>
      <dsp:spPr>
        <a:xfrm>
          <a:off x="0" y="3455745"/>
          <a:ext cx="9595309" cy="1026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Песок строительный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разведанные месторождения отсутствуют, выявлено 4 проявления, 2 из которых бесперспективные, а по оставшимся 2 (Верхне-Еланское, Средне-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Кокорское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необходимы дополнительные исследования</a:t>
          </a:r>
          <a:r>
            <a:rPr lang="ru-RU" sz="21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1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455745"/>
        <a:ext cx="9595309" cy="10264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EE624-B4AE-416F-9A39-051E4CC4FBEA}">
      <dsp:nvSpPr>
        <dsp:cNvPr id="0" name=""/>
        <dsp:cNvSpPr/>
      </dsp:nvSpPr>
      <dsp:spPr>
        <a:xfrm>
          <a:off x="0" y="2950"/>
          <a:ext cx="1055732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5B1E65-E678-4912-90F5-14A440FF290F}">
      <dsp:nvSpPr>
        <dsp:cNvPr id="0" name=""/>
        <dsp:cNvSpPr/>
      </dsp:nvSpPr>
      <dsp:spPr>
        <a:xfrm>
          <a:off x="398466" y="28508"/>
          <a:ext cx="9579641" cy="1673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Строительные камни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имеются 2 крупных месторождения (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Якуримское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Каймоновское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на 3 месторождениях проведена предварительная разведка (Таюрское, Усть-Кутское, участок «Звездный»). Доломиты пригодны для строительных работ, производства бетона, асфальтобетонных смесей. Известняки пригодны для получения извести, минеральной ваты, в качестве декоративного материала.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8466" y="28508"/>
        <a:ext cx="9579641" cy="1673460"/>
      </dsp:txXfrm>
    </dsp:sp>
    <dsp:sp modelId="{1CA81113-4ECC-479C-A12A-45FBB220FE14}">
      <dsp:nvSpPr>
        <dsp:cNvPr id="0" name=""/>
        <dsp:cNvSpPr/>
      </dsp:nvSpPr>
      <dsp:spPr>
        <a:xfrm>
          <a:off x="0" y="1751323"/>
          <a:ext cx="1055732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DE79E33-45E3-40A6-9684-E9B1A302216F}">
      <dsp:nvSpPr>
        <dsp:cNvPr id="0" name=""/>
        <dsp:cNvSpPr/>
      </dsp:nvSpPr>
      <dsp:spPr>
        <a:xfrm>
          <a:off x="283886" y="1737397"/>
          <a:ext cx="9793079" cy="1240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Цементное сырье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имеется месторождение (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Каймоновское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и 3 проявления (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Маганьинское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Бульдейское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Ульяновское). Известняки месторождения в смеси с суглинками могут использоваться для производства бетона марки 400-500.  Известняки проявлений пригодны для получения строительной извести.</a:t>
          </a:r>
        </a:p>
      </dsp:txBody>
      <dsp:txXfrm>
        <a:off x="283886" y="1737397"/>
        <a:ext cx="9793079" cy="1240068"/>
      </dsp:txXfrm>
    </dsp:sp>
    <dsp:sp modelId="{8A89DF93-44F8-41A1-A248-343FE5C795F0}">
      <dsp:nvSpPr>
        <dsp:cNvPr id="0" name=""/>
        <dsp:cNvSpPr/>
      </dsp:nvSpPr>
      <dsp:spPr>
        <a:xfrm>
          <a:off x="0" y="3049551"/>
          <a:ext cx="1055732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18C4BA5-D4CE-4DA4-90EE-9E03B9F58A55}">
      <dsp:nvSpPr>
        <dsp:cNvPr id="0" name=""/>
        <dsp:cNvSpPr/>
      </dsp:nvSpPr>
      <dsp:spPr>
        <a:xfrm>
          <a:off x="24281" y="3034769"/>
          <a:ext cx="10011404" cy="1240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Сырье для строительной извести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месторождения отсутствуют, имеется 3 проявления (Черное,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Кухтинское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Сухореченское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Кроме того в качестве сырья на известь могут использоваться проявления цементного сырья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Бульдейское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Ульяновское.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81" y="3034769"/>
        <a:ext cx="10011404" cy="1240068"/>
      </dsp:txXfrm>
    </dsp:sp>
    <dsp:sp modelId="{4371982F-526B-4053-9238-65980878A024}">
      <dsp:nvSpPr>
        <dsp:cNvPr id="0" name=""/>
        <dsp:cNvSpPr/>
      </dsp:nvSpPr>
      <dsp:spPr>
        <a:xfrm>
          <a:off x="0" y="4262115"/>
          <a:ext cx="1055732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BD30C98-2070-4C51-A2F9-EA6FDFCEA187}">
      <dsp:nvSpPr>
        <dsp:cNvPr id="0" name=""/>
        <dsp:cNvSpPr/>
      </dsp:nvSpPr>
      <dsp:spPr>
        <a:xfrm>
          <a:off x="0" y="4265847"/>
          <a:ext cx="9760351" cy="1240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Гипс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зафиксировано 1 проявление (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Панихинское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связанное с гипс-кальцитовыми и гипс-ангидритовыми жильными телами категории Р1. Учитывая запасы ресурсов проявление может представлять практический интерес.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265847"/>
        <a:ext cx="9760351" cy="1240068"/>
      </dsp:txXfrm>
    </dsp:sp>
    <dsp:sp modelId="{15642F57-9CEF-4CBE-BAF8-DAE8E4F292E7}">
      <dsp:nvSpPr>
        <dsp:cNvPr id="0" name=""/>
        <dsp:cNvSpPr/>
      </dsp:nvSpPr>
      <dsp:spPr>
        <a:xfrm>
          <a:off x="0" y="5396616"/>
          <a:ext cx="10557324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A20D620-CA95-44ED-917E-BA836E396AA5}">
      <dsp:nvSpPr>
        <dsp:cNvPr id="0" name=""/>
        <dsp:cNvSpPr/>
      </dsp:nvSpPr>
      <dsp:spPr>
        <a:xfrm>
          <a:off x="0" y="5396616"/>
          <a:ext cx="9247160" cy="1240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Облицовочный камень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2 проявления (Еланское,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Усть-Водянихинское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Известняки Еланского проявления могут использоваться в качестве облицовочного материала, поделочного сырья. Доломиты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Усть-Водянихинского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проявления – как местный облицовочный материал.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396616"/>
        <a:ext cx="9247160" cy="12400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A2272-A13A-4043-B259-75A6B70C7CCE}">
      <dsp:nvSpPr>
        <dsp:cNvPr id="0" name=""/>
        <dsp:cNvSpPr/>
      </dsp:nvSpPr>
      <dsp:spPr>
        <a:xfrm>
          <a:off x="0" y="0"/>
          <a:ext cx="9724810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DD399-81CB-4663-95B9-760E31BAD07C}">
      <dsp:nvSpPr>
        <dsp:cNvPr id="0" name=""/>
        <dsp:cNvSpPr/>
      </dsp:nvSpPr>
      <dsp:spPr>
        <a:xfrm>
          <a:off x="0" y="0"/>
          <a:ext cx="9724810" cy="1478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Соль поваренная (соль каменная)</a:t>
          </a:r>
          <a:r>
            <a:rPr lang="ru-RU" sz="2000" b="1" u="none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зафиксировано 10 проявлений. Все выявлены в результате поисково-разведочных работ на углеводородное сырье и тяготеют к наиболее изученным на газ и нефть площадям (Марковской (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Ярактинской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Усть-Кутской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Омолойской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Все проявления представляют практический интерес.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9724810" cy="1478268"/>
      </dsp:txXfrm>
    </dsp:sp>
    <dsp:sp modelId="{1F6CF6F2-CD41-4D42-9495-33F37473966D}">
      <dsp:nvSpPr>
        <dsp:cNvPr id="0" name=""/>
        <dsp:cNvSpPr/>
      </dsp:nvSpPr>
      <dsp:spPr>
        <a:xfrm>
          <a:off x="0" y="1478268"/>
          <a:ext cx="9724810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3F6FB-B644-444F-9F8F-63C0DC583C96}">
      <dsp:nvSpPr>
        <dsp:cNvPr id="0" name=""/>
        <dsp:cNvSpPr/>
      </dsp:nvSpPr>
      <dsp:spPr>
        <a:xfrm>
          <a:off x="0" y="1478268"/>
          <a:ext cx="9724810" cy="1478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Фосфориты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31 проявление  фосфоритовых руд, которые могут служить сырьем для производства фосфорных удобрений. Из проявлений только 2 (Ветвистое и Большая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Нарьянга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заслуживают дальнейшего изучения.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478268"/>
        <a:ext cx="9724810" cy="14782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A2272-A13A-4043-B259-75A6B70C7CCE}">
      <dsp:nvSpPr>
        <dsp:cNvPr id="0" name=""/>
        <dsp:cNvSpPr/>
      </dsp:nvSpPr>
      <dsp:spPr>
        <a:xfrm>
          <a:off x="0" y="0"/>
          <a:ext cx="9724810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DD399-81CB-4663-95B9-760E31BAD07C}">
      <dsp:nvSpPr>
        <dsp:cNvPr id="0" name=""/>
        <dsp:cNvSpPr/>
      </dsp:nvSpPr>
      <dsp:spPr>
        <a:xfrm>
          <a:off x="0" y="0"/>
          <a:ext cx="9724810" cy="1478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Огнеупорное сырье</a:t>
          </a:r>
          <a:r>
            <a:rPr lang="ru-RU" sz="2000" b="1" u="none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4 проявления (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Нижнетирское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Лево-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Подголешинское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Маевское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Казаркинское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из которых перспективным является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Казаркинское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в связи с расположением в экономически освоенном районе. Его доломиты пригодны для производства щебня и металлургических огнеупоров.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9724810" cy="1478268"/>
      </dsp:txXfrm>
    </dsp:sp>
    <dsp:sp modelId="{1F6CF6F2-CD41-4D42-9495-33F37473966D}">
      <dsp:nvSpPr>
        <dsp:cNvPr id="0" name=""/>
        <dsp:cNvSpPr/>
      </dsp:nvSpPr>
      <dsp:spPr>
        <a:xfrm>
          <a:off x="0" y="1478268"/>
          <a:ext cx="9724810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3F6FB-B644-444F-9F8F-63C0DC583C96}">
      <dsp:nvSpPr>
        <dsp:cNvPr id="0" name=""/>
        <dsp:cNvSpPr/>
      </dsp:nvSpPr>
      <dsp:spPr>
        <a:xfrm>
          <a:off x="0" y="1478268"/>
          <a:ext cx="9724810" cy="1478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Формовочные пески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4 проявления (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Лимчиганское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Майгумненское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Левоселенгинское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Водораздельное). По мнению исследователей проявления бесперспективные.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478268"/>
        <a:ext cx="9724810" cy="14782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D793F-0E21-4AB5-B604-416A24C05675}">
      <dsp:nvSpPr>
        <dsp:cNvPr id="0" name=""/>
        <dsp:cNvSpPr/>
      </dsp:nvSpPr>
      <dsp:spPr>
        <a:xfrm>
          <a:off x="0" y="0"/>
          <a:ext cx="9533742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0A56DF-8B29-43BA-A359-A620EDF74350}">
      <dsp:nvSpPr>
        <dsp:cNvPr id="0" name=""/>
        <dsp:cNvSpPr/>
      </dsp:nvSpPr>
      <dsp:spPr>
        <a:xfrm>
          <a:off x="0" y="0"/>
          <a:ext cx="9533742" cy="1225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Черные металлы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известны 8 проявлений железных руд и по 2 проявления марганца и титана. Все проявления промышленного значения не имеют.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9533742" cy="1225093"/>
      </dsp:txXfrm>
    </dsp:sp>
    <dsp:sp modelId="{5EA8CBC2-AF2F-4DF0-9700-F175F2BFB684}">
      <dsp:nvSpPr>
        <dsp:cNvPr id="0" name=""/>
        <dsp:cNvSpPr/>
      </dsp:nvSpPr>
      <dsp:spPr>
        <a:xfrm>
          <a:off x="0" y="938495"/>
          <a:ext cx="9533742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B29EF-59EA-48AB-981D-5F3590B67A5C}">
      <dsp:nvSpPr>
        <dsp:cNvPr id="0" name=""/>
        <dsp:cNvSpPr/>
      </dsp:nvSpPr>
      <dsp:spPr>
        <a:xfrm>
          <a:off x="0" y="1006732"/>
          <a:ext cx="9533742" cy="1225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Цветные металлы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30 проявлений меди (наиболее перспективные для исследования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Пуляевское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Сухое) и 13 проявлений свинца (наиболее изученные Право-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Басовское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Орлингское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Необходимы дополнительные исследования проявлений на выявление перспективных участков.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006732"/>
        <a:ext cx="9533742" cy="1225093"/>
      </dsp:txXfrm>
    </dsp:sp>
    <dsp:sp modelId="{6BF38172-EAEE-4433-89C0-0E1AA554945B}">
      <dsp:nvSpPr>
        <dsp:cNvPr id="0" name=""/>
        <dsp:cNvSpPr/>
      </dsp:nvSpPr>
      <dsp:spPr>
        <a:xfrm>
          <a:off x="0" y="2450186"/>
          <a:ext cx="9533742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4AD7D-3F03-4137-806D-3F52A654EEE0}">
      <dsp:nvSpPr>
        <dsp:cNvPr id="0" name=""/>
        <dsp:cNvSpPr/>
      </dsp:nvSpPr>
      <dsp:spPr>
        <a:xfrm>
          <a:off x="0" y="2450186"/>
          <a:ext cx="9533742" cy="1225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Редкие земли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11 проявлений редкоземельных элементов. По мнению исследователей, проявления промышленного значения не имеют.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50186"/>
        <a:ext cx="9533742" cy="1225093"/>
      </dsp:txXfrm>
    </dsp:sp>
    <dsp:sp modelId="{90CFC2DA-A8AD-4551-ABD1-4CDC49D80ABC}">
      <dsp:nvSpPr>
        <dsp:cNvPr id="0" name=""/>
        <dsp:cNvSpPr/>
      </dsp:nvSpPr>
      <dsp:spPr>
        <a:xfrm>
          <a:off x="0" y="3379065"/>
          <a:ext cx="9533742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3EEAC-83D5-46A9-A137-52DCF9E6619D}">
      <dsp:nvSpPr>
        <dsp:cNvPr id="0" name=""/>
        <dsp:cNvSpPr/>
      </dsp:nvSpPr>
      <dsp:spPr>
        <a:xfrm>
          <a:off x="0" y="3447070"/>
          <a:ext cx="9533742" cy="1225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Золото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2 шлиховых ореола золота (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Исаевская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Рассоха и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Колбин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В шлихах отмечаются лишь единичные мелкие </a:t>
          </a:r>
          <a:r>
            <a:rPr lang="ru-RU" sz="2000" b="0" kern="120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золотины</a:t>
          </a:r>
          <a:r>
            <a:rPr lang="ru-RU" sz="2000" b="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Проявления не имеют практического значения.</a:t>
          </a:r>
          <a:endParaRPr lang="ru-RU" sz="2000" b="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447070"/>
        <a:ext cx="9533742" cy="1225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0.26501</cdr:x>
      <cdr:y>0.0327</cdr:y>
    </cdr:from>
    <cdr:to>
      <cdr:x>0.70877</cdr:x>
      <cdr:y>0.08786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84233" y="217969"/>
          <a:ext cx="2987709" cy="3677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Демографическая ситуация</a:t>
          </a:r>
          <a:endParaRPr lang="ru-RU" sz="1800" b="1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FD5D7-2D47-4755-934C-D71F99E6BAE8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B2942-A1BC-4A53-9C1C-D5B8B96F7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70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983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0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99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3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444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934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585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338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746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875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24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509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909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371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64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856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220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16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596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11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69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5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71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264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026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621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024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8941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7432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9503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4700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5884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830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758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987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5371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5989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7147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514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678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9823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074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23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153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414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126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161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5566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1038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457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7257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402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2478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89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18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38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816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59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06E8-8AB6-4634-9C7D-51D5F340563C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07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44A4-8B1B-403D-9698-ED4080553556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34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F8F3-D3BD-4CDF-959B-F7F4536E9017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6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C056-A764-4D36-A2D2-017A8357C2F3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6613-A547-405B-ADE7-72096E5B6690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4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0FF9-6B7B-4021-984B-4BD29FD07D5A}" type="datetime1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8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BB4F-4438-42F9-920C-A89DAC1FC5E6}" type="datetime1">
              <a:rPr lang="ru-RU" smtClean="0"/>
              <a:t>08.11.2022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6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A309-AB5C-4F43-89CA-355B72D4239C}" type="datetime1">
              <a:rPr lang="ru-RU" smtClean="0"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5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935F-8229-45BC-88BD-33DBF434D3F7}" type="datetime1">
              <a:rPr lang="ru-RU" smtClean="0"/>
              <a:t>08.11.2022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43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70977-8C05-4E54-B4D6-310E7EE71AC5}" type="datetime1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8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4576-03AB-4C33-84B7-B539ECE00B6A}" type="datetime1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9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4F64A-7701-4BE9-90E0-0F12F5D6B71C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95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5.jpe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27.png"/><Relationship Id="rId10" Type="http://schemas.microsoft.com/office/2007/relationships/diagramDrawing" Target="../diagrams/drawing4.xml"/><Relationship Id="rId4" Type="http://schemas.openxmlformats.org/officeDocument/2006/relationships/image" Target="../media/image26.png"/><Relationship Id="rId9" Type="http://schemas.openxmlformats.org/officeDocument/2006/relationships/diagramColors" Target="../diagrams/colors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28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30.jpeg"/><Relationship Id="rId10" Type="http://schemas.microsoft.com/office/2007/relationships/diagramDrawing" Target="../diagrams/drawing5.xml"/><Relationship Id="rId4" Type="http://schemas.openxmlformats.org/officeDocument/2006/relationships/image" Target="../media/image29.jpeg"/><Relationship Id="rId9" Type="http://schemas.openxmlformats.org/officeDocument/2006/relationships/diagramColors" Target="../diagrams/colors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28.jpe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30.jpeg"/><Relationship Id="rId10" Type="http://schemas.microsoft.com/office/2007/relationships/diagramDrawing" Target="../diagrams/drawing6.xml"/><Relationship Id="rId4" Type="http://schemas.openxmlformats.org/officeDocument/2006/relationships/image" Target="../media/image29.jpeg"/><Relationship Id="rId9" Type="http://schemas.openxmlformats.org/officeDocument/2006/relationships/diagramColors" Target="../diagrams/colors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3" Type="http://schemas.openxmlformats.org/officeDocument/2006/relationships/image" Target="../media/image31.jpeg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5" Type="http://schemas.openxmlformats.org/officeDocument/2006/relationships/image" Target="../media/image33.jpeg"/><Relationship Id="rId15" Type="http://schemas.microsoft.com/office/2007/relationships/diagramDrawing" Target="../diagrams/drawing8.xml"/><Relationship Id="rId10" Type="http://schemas.microsoft.com/office/2007/relationships/diagramDrawing" Target="../diagrams/drawing7.xml"/><Relationship Id="rId4" Type="http://schemas.openxmlformats.org/officeDocument/2006/relationships/image" Target="../media/image32.jpeg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34.jpe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5" Type="http://schemas.openxmlformats.org/officeDocument/2006/relationships/image" Target="../media/image36.jpeg"/><Relationship Id="rId10" Type="http://schemas.microsoft.com/office/2007/relationships/diagramDrawing" Target="../diagrams/drawing9.xml"/><Relationship Id="rId4" Type="http://schemas.openxmlformats.org/officeDocument/2006/relationships/image" Target="../media/image35.jpeg"/><Relationship Id="rId9" Type="http://schemas.openxmlformats.org/officeDocument/2006/relationships/diagramColors" Target="../diagrams/colors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hdphoto" Target="../media/hdphoto5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59.png"/><Relationship Id="rId5" Type="http://schemas.openxmlformats.org/officeDocument/2006/relationships/diagramQuickStyle" Target="../diagrams/quickStyle12.xml"/><Relationship Id="rId10" Type="http://schemas.microsoft.com/office/2007/relationships/hdphoto" Target="../media/hdphoto4.wdp"/><Relationship Id="rId4" Type="http://schemas.openxmlformats.org/officeDocument/2006/relationships/diagramLayout" Target="../diagrams/layout12.xml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65.png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64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88.png"/><Relationship Id="rId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10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93.png"/><Relationship Id="rId4" Type="http://schemas.openxmlformats.org/officeDocument/2006/relationships/image" Target="../media/image12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microsoft.com/office/2007/relationships/hdphoto" Target="../media/hdphoto12.wdp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jpg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98859" y="5918442"/>
            <a:ext cx="3283527" cy="57085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2022 год</a:t>
            </a:r>
            <a:endParaRPr lang="ru-RU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0" y="0"/>
            <a:ext cx="1005840" cy="5486400"/>
          </a:xfrm>
          <a:prstGeom prst="triangle">
            <a:avLst>
              <a:gd name="adj" fmla="val 100000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Трапеция 6"/>
          <p:cNvSpPr/>
          <p:nvPr/>
        </p:nvSpPr>
        <p:spPr>
          <a:xfrm rot="370268">
            <a:off x="10076105" y="-122996"/>
            <a:ext cx="2636770" cy="7251773"/>
          </a:xfrm>
          <a:prstGeom prst="trapezoid">
            <a:avLst>
              <a:gd name="adj" fmla="val 31000"/>
            </a:avLst>
          </a:prstGeom>
          <a:solidFill>
            <a:srgbClr val="CAF739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8930640" y="3602038"/>
            <a:ext cx="3474720" cy="3255962"/>
          </a:xfrm>
          <a:prstGeom prst="triangle">
            <a:avLst>
              <a:gd name="adj" fmla="val 100000"/>
            </a:avLst>
          </a:prstGeom>
          <a:solidFill>
            <a:srgbClr val="76E050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9515454" y="0"/>
            <a:ext cx="2743200" cy="6858000"/>
          </a:xfrm>
          <a:prstGeom prst="triangle">
            <a:avLst>
              <a:gd name="adj" fmla="val 0"/>
            </a:avLst>
          </a:prstGeom>
          <a:solidFill>
            <a:srgbClr val="008000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11431327" y="0"/>
            <a:ext cx="974033" cy="6858000"/>
          </a:xfrm>
          <a:prstGeom prst="triangle">
            <a:avLst>
              <a:gd name="adj" fmla="val 89898"/>
            </a:avLst>
          </a:prstGeom>
          <a:solidFill>
            <a:srgbClr val="92D050">
              <a:alpha val="8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единительная линия 12"/>
          <p:cNvCxnSpPr>
            <a:endCxn id="10" idx="4"/>
          </p:cNvCxnSpPr>
          <p:nvPr/>
        </p:nvCxnSpPr>
        <p:spPr>
          <a:xfrm flipH="1" flipV="1">
            <a:off x="9515454" y="0"/>
            <a:ext cx="1665164" cy="68580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8229600" y="4564380"/>
            <a:ext cx="3175615" cy="229362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Заголовок 1"/>
          <p:cNvSpPr>
            <a:spLocks noGrp="1"/>
          </p:cNvSpPr>
          <p:nvPr>
            <p:ph type="ctrTitle"/>
          </p:nvPr>
        </p:nvSpPr>
        <p:spPr>
          <a:xfrm>
            <a:off x="868621" y="315011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Инвестиционный паспорт </a:t>
            </a:r>
            <a:br>
              <a:rPr lang="ru-RU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Усть-Кутского муниципального образования</a:t>
            </a:r>
            <a:endParaRPr lang="ru-RU" sz="4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" b="100000" l="2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96" y="223776"/>
            <a:ext cx="1692587" cy="2702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722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525160"/>
              </p:ext>
            </p:extLst>
          </p:nvPr>
        </p:nvGraphicFramePr>
        <p:xfrm>
          <a:off x="-249794" y="0"/>
          <a:ext cx="12337885" cy="6570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96845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-1" y="5190706"/>
            <a:ext cx="7190509" cy="1779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имеет выгодное транспортно-географическое положение за счет наличия Осетрово-Ленского транспортного узла (сочетания железнодорожных и водных путей), аэропорта, круглогодичного выхода на федеральную сеть автодорог.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460572" y="121865"/>
            <a:ext cx="5876903" cy="902894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Транспортная </a:t>
            </a:r>
            <a:b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инфраструктура</a:t>
            </a:r>
            <a:endParaRPr lang="ru-RU" sz="3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vladtime.ru/uploads/posts/2014-12/thumbs/1418113723_thieves-oi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42"/>
          <a:stretch/>
        </p:blipFill>
        <p:spPr bwMode="auto">
          <a:xfrm rot="365236">
            <a:off x="10398123" y="1030704"/>
            <a:ext cx="1512635" cy="53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583" y="0"/>
            <a:ext cx="2024417" cy="49409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5004" b="4979"/>
          <a:stretch/>
        </p:blipFill>
        <p:spPr>
          <a:xfrm>
            <a:off x="9344891" y="3317819"/>
            <a:ext cx="2847109" cy="3540181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385258" y="1801091"/>
            <a:ext cx="80674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96845" y="645770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15727" y="0"/>
            <a:ext cx="9670219" cy="743239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Природно-ресурсный потенциал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86809" y="686321"/>
            <a:ext cx="10051465" cy="1084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Район обладает запасами значительных объемов топливно-энергетических, неметаллических и металлических полезных ископаемых.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5" name="Объект 7"/>
          <p:cNvSpPr txBox="1">
            <a:spLocks/>
          </p:cNvSpPr>
          <p:nvPr/>
        </p:nvSpPr>
        <p:spPr>
          <a:xfrm>
            <a:off x="588680" y="1300801"/>
            <a:ext cx="10207898" cy="887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Из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топливно-энергетических ресурсов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выявлены и в той или иной степени разведаны месторождения и проявления углеводородного сырья:</a:t>
            </a:r>
            <a:endParaRPr lang="ru-RU" sz="2000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17122062"/>
              </p:ext>
            </p:extLst>
          </p:nvPr>
        </p:nvGraphicFramePr>
        <p:xfrm>
          <a:off x="360914" y="2140963"/>
          <a:ext cx="9923396" cy="4561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488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geocaching.su/photos/areas/514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8"/>
          <a:stretch/>
        </p:blipFill>
        <p:spPr bwMode="auto">
          <a:xfrm>
            <a:off x="10227732" y="1167541"/>
            <a:ext cx="1913541" cy="5006667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810545" y="307810"/>
            <a:ext cx="9586513" cy="835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Неметаллические полезные ископаемые представлены строительными материалами (общераспространенными)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строительным материалам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относятся:</a:t>
            </a:r>
            <a:endParaRPr lang="ru-RU" sz="2000" dirty="0"/>
          </a:p>
        </p:txBody>
      </p:sp>
      <p:pic>
        <p:nvPicPr>
          <p:cNvPr id="1028" name="Picture 4" descr="http://www.build2last.ru/images_material/71049/pgs-i-opg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088379" y="0"/>
            <a:ext cx="2112417" cy="429768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abotiagi-stroy.ru/upload/iblock/a1b/a1b10e8b8157860eef7c5adc42837d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2027" y="3085116"/>
            <a:ext cx="2938521" cy="3772884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34526" y="1801091"/>
            <a:ext cx="757473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06329" y="6442633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71099417"/>
              </p:ext>
            </p:extLst>
          </p:nvPr>
        </p:nvGraphicFramePr>
        <p:xfrm>
          <a:off x="484274" y="1876528"/>
          <a:ext cx="9595309" cy="4906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475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geocaching.su/photos/areas/514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8"/>
          <a:stretch/>
        </p:blipFill>
        <p:spPr bwMode="auto">
          <a:xfrm>
            <a:off x="10088380" y="1190238"/>
            <a:ext cx="2112416" cy="5006667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www.build2last.ru/images_material/71049/pgs-i-opg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088379" y="0"/>
            <a:ext cx="2112417" cy="429768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abotiagi-stroy.ru/upload/iblock/a1b/a1b10e8b8157860eef7c5adc42837d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2027" y="3085116"/>
            <a:ext cx="2938521" cy="3772884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61687" y="1801091"/>
            <a:ext cx="739108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02472" y="6445091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98798714"/>
              </p:ext>
            </p:extLst>
          </p:nvPr>
        </p:nvGraphicFramePr>
        <p:xfrm>
          <a:off x="333589" y="171028"/>
          <a:ext cx="10557324" cy="6639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78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emiluki.bezformata.ru/content/image1574660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r="19438"/>
          <a:stretch/>
        </p:blipFill>
        <p:spPr bwMode="auto">
          <a:xfrm>
            <a:off x="10012679" y="1110497"/>
            <a:ext cx="2179321" cy="5287706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groxxi.ru/images/photos/medium/article616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2679" y="-26212"/>
            <a:ext cx="2179318" cy="446105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utdieti.ru/uploads/posts/2012-11/1353502055_sol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3813" y="2987040"/>
            <a:ext cx="2918184" cy="387096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61687" y="1801091"/>
            <a:ext cx="73031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72876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736358" y="71987"/>
            <a:ext cx="9028774" cy="887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районе выявлено два вида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горно-химического сырья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соль поваренная (соль каменная) и фосфориты.</a:t>
            </a:r>
            <a:endParaRPr lang="ru-RU" sz="2000" dirty="0"/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167145" y="3607925"/>
            <a:ext cx="10207898" cy="887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Горно-техническое сырье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представлено огнеупорными и формовочными материалами.</a:t>
            </a:r>
            <a:endParaRPr lang="ru-RU" sz="20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57347458"/>
              </p:ext>
            </p:extLst>
          </p:nvPr>
        </p:nvGraphicFramePr>
        <p:xfrm>
          <a:off x="650233" y="710394"/>
          <a:ext cx="9724810" cy="2956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437861660"/>
              </p:ext>
            </p:extLst>
          </p:nvPr>
        </p:nvGraphicFramePr>
        <p:xfrm>
          <a:off x="216790" y="4249259"/>
          <a:ext cx="9724810" cy="2956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27473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tc-bulat.ru/assets/components/phpthumbof/cache/1_padenie_cen_na_rudu.a87f4cf9306bc1933a3398b0de0c6e73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3" y="1008760"/>
            <a:ext cx="2209798" cy="501923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d/dc/Copper_crystal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0"/>
          <a:stretch/>
        </p:blipFill>
        <p:spPr bwMode="auto">
          <a:xfrm rot="16200000" flipH="1">
            <a:off x="8973648" y="1008555"/>
            <a:ext cx="4226903" cy="220979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.pics.livejournal.com/sergofan_prok/31949486/327600/327600_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4889" y="3032760"/>
            <a:ext cx="2847109" cy="382524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25473" y="1801091"/>
            <a:ext cx="766524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96843" y="6455200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715727" y="371301"/>
            <a:ext cx="9533742" cy="1274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Усть-Кутском районе месторождений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металлических полезных ископаемых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выявлено. Имеются проявления и пункты минерализации черных металлов (железо, марганец, титан), цветных металлов (медь, свинец), редких земель и шлиховые ореолы золота.</a:t>
            </a:r>
            <a:endParaRPr lang="ru-RU" sz="20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99184489"/>
              </p:ext>
            </p:extLst>
          </p:nvPr>
        </p:nvGraphicFramePr>
        <p:xfrm>
          <a:off x="620193" y="1910290"/>
          <a:ext cx="9533742" cy="4900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1144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erepel-krym.ru/upload/iblock/29b/29b3429b5031e0746609c1d5fa1e79a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515" y="994367"/>
            <a:ext cx="2053485" cy="5205355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nahnews.org/wp-content/uploads/2016/03/--------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38515" y="0"/>
            <a:ext cx="2053483" cy="420624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ust-kut.org/data/media/30/PICT00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1258" y="2863121"/>
            <a:ext cx="2847106" cy="399487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525061" y="1801091"/>
            <a:ext cx="66693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96843" y="6446523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715727" y="100573"/>
            <a:ext cx="9465503" cy="895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территории Усть-Кутского района выявлены и в той или иной степени разведаны пресные и минеральные воды, а в двух глубоких скважинах зафиксированы теплоэнергетические воды.</a:t>
            </a:r>
            <a:endParaRPr lang="ru-RU" sz="2000" dirty="0"/>
          </a:p>
        </p:txBody>
      </p:sp>
      <p:sp>
        <p:nvSpPr>
          <p:cNvPr id="10" name="Объект 7"/>
          <p:cNvSpPr txBox="1">
            <a:spLocks/>
          </p:cNvSpPr>
          <p:nvPr/>
        </p:nvSpPr>
        <p:spPr>
          <a:xfrm>
            <a:off x="80458" y="4078569"/>
            <a:ext cx="10170997" cy="895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Лечебные минеральные грязи используются санаторием «Усть-Кут» для лечения сердечно-сосудистых заболеваний, болезней кровообращения, тромбофлебита, гипертонии, болезней органов опоры и движения, урологических, болезней женских и мужских половых органов.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7971" y="978938"/>
            <a:ext cx="103339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пресным подземным водам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выявлено  несколько водоносных горизонтов и комплексов. Разведаны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месторождения с утвержденными запасами (Усть-Кутское, Янтальское, Таюрское, Нийское). Имеющиеся в них запасы воды закрывают потребности производственных объектов и населенных пунктов района. </a:t>
            </a:r>
            <a:r>
              <a:rPr lang="ru-RU" sz="20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268" y="2495016"/>
            <a:ext cx="102313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Минеральные воды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представлены в виде лечебных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питьевых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купальных вод и лечебных грязей.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Питьевые воды относятся к лечебно-столовым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сульфатного и хлоридного класса с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минерализацией до 10 г/л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типов). Среди купальных вод выявлено 4 типа с минерализацией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15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г/л. Наличие в них сероводорода, брома, йода,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родона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железа, бора усиливает бальнеологические свойства вод.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099" y="5403704"/>
            <a:ext cx="96404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района разведано 3 месторождения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промышленных вод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Омолоевское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Аянское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Южно-Усть-Кутское). Воды представляют из себя водные растворы, содержащие различные минеральные соли и полезные компоненты. </a:t>
            </a:r>
          </a:p>
        </p:txBody>
      </p:sp>
    </p:spTree>
    <p:extLst>
      <p:ext uri="{BB962C8B-B14F-4D97-AF65-F5344CB8AC3E}">
        <p14:creationId xmlns:p14="http://schemas.microsoft.com/office/powerpoint/2010/main" val="146222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morodina.com/uploads/image/image/55264/SDC12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322" y="937206"/>
            <a:ext cx="1947678" cy="4844851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rustimber.ucoz.ru/_ph/1/11426847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3"/>
          <a:stretch/>
        </p:blipFill>
        <p:spPr bwMode="auto">
          <a:xfrm rot="10800000">
            <a:off x="10176836" y="-2"/>
            <a:ext cx="2015162" cy="4023361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photos.wikimapia.org/p/00/05/10/62/10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1827" y="3036711"/>
            <a:ext cx="2906264" cy="383253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43579" y="1812339"/>
            <a:ext cx="748418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05247" y="6474627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800455" y="291299"/>
            <a:ext cx="9528595" cy="2698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Усть-Кутский район расположен в таежной зоне и обладает значительным запасом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лесных ресурсов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на 95,7 процентов покрыта лесом (3296,7 тыс. гектар). Запас древесины оценивается в 637,6 млн. м</a:t>
            </a:r>
            <a:r>
              <a:rPr lang="ru-RU" sz="2000" baseline="30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Природный состав лесных массивов представлен в основном сосной (40%) и лиственницей (30 процентов). 20 процентов приходится на берёзу, 10 – на кедр. Единично представлены пихта, ель, осина.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составе лесной зоны выделяются лесоэксплуатационная зона и зона охраняемых территорий.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государственном лесном фонде района  расположены  лесосырьевые базы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19-ти 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арендаторов лесных участков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целью заготовки древесины с 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общей расчётной лесосекой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3863,5 тыс.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sz="200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0621" y="3625748"/>
            <a:ext cx="97457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Земельные ресурсы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представлены сельскохозяйственными угодьями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(пашни, сенокосы, пастбища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Угодья располагаются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долинам рек и занимают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 (менее 1%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района),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пашня –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га, сенокосы –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га, пастбища –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Почвы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преимущественно дерново-карбонатные, дерново-подзолистые. Луговые и пойменные почвы средне- и легкосуглинистого механического состава.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Почвенно-климатические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района позволяют возделывать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овощные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 традиционного сибирского ассортимента.</a:t>
            </a:r>
          </a:p>
        </p:txBody>
      </p:sp>
    </p:spTree>
    <p:extLst>
      <p:ext uri="{BB962C8B-B14F-4D97-AF65-F5344CB8AC3E}">
        <p14:creationId xmlns:p14="http://schemas.microsoft.com/office/powerpoint/2010/main" val="5324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rufox.ru/files/big2/7972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3" t="-1622" r="21041" b="-202"/>
          <a:stretch/>
        </p:blipFill>
        <p:spPr bwMode="auto">
          <a:xfrm>
            <a:off x="10097911" y="816681"/>
            <a:ext cx="2156176" cy="5674430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9780" t="16696" r="13740" b="-12873"/>
          <a:stretch/>
        </p:blipFill>
        <p:spPr>
          <a:xfrm>
            <a:off x="9262533" y="-100366"/>
            <a:ext cx="2968977" cy="5170312"/>
          </a:xfrm>
          <a:prstGeom prst="rect">
            <a:avLst/>
          </a:prstGeom>
        </p:spPr>
      </p:pic>
      <p:sp>
        <p:nvSpPr>
          <p:cNvPr id="11" name="Прямоугольный треугольник 10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s58.radikal.ru/i161/1001/58/aa916b36789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6" t="671" r="-1151" b="21111"/>
          <a:stretch/>
        </p:blipFill>
        <p:spPr bwMode="auto">
          <a:xfrm flipH="1">
            <a:off x="9324621" y="2924475"/>
            <a:ext cx="2867378" cy="39335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ый треугольник 11"/>
          <p:cNvSpPr/>
          <p:nvPr/>
        </p:nvSpPr>
        <p:spPr>
          <a:xfrm flipH="1">
            <a:off x="11443580" y="1801091"/>
            <a:ext cx="78793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1282" y="6491111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18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032" y="369930"/>
            <a:ext cx="97457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связи с тем, что 96 процентов территории Усть-Кутского района занята лесом, район богат разнообразием животных и птиц.</a:t>
            </a: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Охотничьи ресурсы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представлены 16 видами промысловых животных и 3 видами промысловых птиц.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Арендатором лесных участков, промышленную добычу охотничьих ресурсов по утвержденным квотам и их реализацию ведет Усть-Кутское городское отделение Иркутской областной общественной организации охотников и рыболовов.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9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938625" y="574936"/>
            <a:ext cx="5005020" cy="2761539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Социально-экономическая ситуация в районе на протяжении последних лет остается стабильной, общий объем выручки от реализации товаров, выполненных работ, оказания услуг в основных отраслях имеет положительную динамику роста (или остается на уровне).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8532534"/>
              </p:ext>
            </p:extLst>
          </p:nvPr>
        </p:nvGraphicFramePr>
        <p:xfrm>
          <a:off x="270933" y="1648179"/>
          <a:ext cx="6252416" cy="477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87777" y="665662"/>
            <a:ext cx="4322801" cy="1179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Выручка от реализации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товаров, выполнения работ, оказания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(млрд. руб.)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2869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96711" y="56062"/>
            <a:ext cx="105156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Экономика</a:t>
            </a:r>
            <a:endParaRPr lang="ru-RU" sz="3000" dirty="0">
              <a:solidFill>
                <a:srgbClr val="008000"/>
              </a:solidFill>
            </a:endParaRPr>
          </a:p>
        </p:txBody>
      </p:sp>
      <p:pic>
        <p:nvPicPr>
          <p:cNvPr id="1026" name="Picture 2" descr="http://www.vestikavkaza.ru/upload/2016-09-15/2a688e7d304c9d5daec29d6a5b242f8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7" b="93133" l="2500" r="94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" r="10189" b="7172"/>
          <a:stretch/>
        </p:blipFill>
        <p:spPr bwMode="auto">
          <a:xfrm>
            <a:off x="5836946" y="2758982"/>
            <a:ext cx="6325730" cy="431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vestikavkaza.ru/upload/2016-09-15/2a688e7d304c9d5daec29d6a5b242f8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7" b="93133" l="2500" r="94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" r="10189" b="7172"/>
          <a:stretch/>
        </p:blipFill>
        <p:spPr bwMode="auto">
          <a:xfrm>
            <a:off x="6052720" y="2652798"/>
            <a:ext cx="6325730" cy="431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03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909" y="323268"/>
            <a:ext cx="8055279" cy="64873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УВАЖАЕМЫЕ </a:t>
            </a:r>
            <a:r>
              <a:rPr lang="ru-RU" sz="17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ИНВЕСТОРЫ, ПРЕДСТАВИТЕЛИ БИЗНЕСА!</a:t>
            </a:r>
            <a:endParaRPr lang="ru-RU" sz="17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Усть-Кутское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– это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с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динамично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развивающимся промышленным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комплексом.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районе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реализуются крупные промышленные инвестиционные проекты, признанные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приоритетными как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уровне Иркутской области, так и на уровне Российской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Федерации.</a:t>
            </a:r>
            <a:endParaRPr lang="ru-RU" sz="17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Усть-Кутское муниципальное образование имеет значительный природно-ресурсный, инвестиционный, инфраструктурный потенциал необходимый для реализации проектов в различных сферах деятельности. </a:t>
            </a:r>
          </a:p>
          <a:p>
            <a:pPr marL="0" indent="0" algn="just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Привлечение инвестиций в экономику – одна из главных задач муниципалитета,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способствующая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социально-экономическому развитию нашего района и повышению качества и уровня жизни населения.</a:t>
            </a:r>
          </a:p>
          <a:p>
            <a:pPr marL="0" indent="0" algn="just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 целью создания условий для развития конкурентоспособной экономики территории, развития и модернизации производственной, транспортной и социальной инфраструктуры, сформирована инвестиционная площадка для взаимовыгодного сотрудничества власти и бизнеса.</a:t>
            </a:r>
          </a:p>
          <a:p>
            <a:pPr marL="0" indent="0" algn="just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ждем Ваших инвестиционных предложений, новых проектов для воплощения в жизнь! Мы готовы к взаимовыгодному сотрудничеству!</a:t>
            </a:r>
          </a:p>
          <a:p>
            <a:pPr marL="0" indent="0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уважением, </a:t>
            </a:r>
            <a:endParaRPr lang="ru-RU" sz="17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Мэр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Усть-Кутского муниципального образования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С.Г. Анисимов </a:t>
            </a:r>
            <a:endParaRPr lang="ru-RU" sz="17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2" descr="Анисимов Сергей Геннадье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529" y="771676"/>
            <a:ext cx="2863623" cy="40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2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642729" y="110583"/>
            <a:ext cx="11278338" cy="5212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Существующее положение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определяется развитием основных отраслей экономики, а именно: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14933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20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2078016326"/>
              </p:ext>
            </p:extLst>
          </p:nvPr>
        </p:nvGraphicFramePr>
        <p:xfrm>
          <a:off x="530930" y="166685"/>
          <a:ext cx="11269964" cy="4891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2" name="Группа 31"/>
          <p:cNvGrpSpPr/>
          <p:nvPr/>
        </p:nvGrpSpPr>
        <p:grpSpPr>
          <a:xfrm>
            <a:off x="530930" y="4532170"/>
            <a:ext cx="3258141" cy="2204903"/>
            <a:chOff x="684748" y="2038651"/>
            <a:chExt cx="2393568" cy="2204903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684748" y="2038651"/>
              <a:ext cx="2393568" cy="2150923"/>
            </a:xfrm>
            <a:prstGeom prst="roundRect">
              <a:avLst>
                <a:gd name="adj" fmla="val 10000"/>
              </a:avLst>
            </a:prstGeom>
            <a:solidFill>
              <a:srgbClr val="33CC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777527" y="2218627"/>
              <a:ext cx="2267572" cy="2024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 2021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год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объем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выручки от реализации товаров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(выполнения работ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, оказания услуг)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составил 306,1 млрд. рублей. Д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обыто нефти (в </a:t>
              </a:r>
              <a:r>
                <a:rPr lang="ru-RU" sz="1400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т.ч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газового конденсата)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9,0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млн. тонн. </a:t>
              </a:r>
              <a:endParaRPr lang="ru-RU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508301" y="4530156"/>
            <a:ext cx="3315222" cy="2150923"/>
            <a:chOff x="719816" y="2052666"/>
            <a:chExt cx="2393568" cy="2150923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719816" y="2052666"/>
              <a:ext cx="2393568" cy="2150923"/>
            </a:xfrm>
            <a:prstGeom prst="roundRect">
              <a:avLst>
                <a:gd name="adj" fmla="val 10000"/>
              </a:avLst>
            </a:prstGeom>
            <a:solidFill>
              <a:srgbClr val="33CC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719816" y="2115663"/>
              <a:ext cx="2393568" cy="2024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 2021 год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объем выручки от реализации товаров (выполнения работ, оказания услуг)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по отрасли обрабатывающего производства составил 7,6 млрд. руб. Основным предприятием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(ООО «</a:t>
              </a:r>
              <a:r>
                <a:rPr lang="ru-RU" sz="1400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Тимбертранс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») на территории района за 2021 год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произведено пиломатериалов 545,44 тыс. м</a:t>
              </a:r>
              <a:r>
                <a:rPr lang="ru-RU" sz="1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пеллет – 69,6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тыс.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ru-RU" sz="1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502272" y="4559161"/>
            <a:ext cx="3277158" cy="2161883"/>
            <a:chOff x="714529" y="2081671"/>
            <a:chExt cx="2393568" cy="216188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714529" y="2081671"/>
              <a:ext cx="2393568" cy="2150923"/>
            </a:xfrm>
            <a:prstGeom prst="roundRect">
              <a:avLst>
                <a:gd name="adj" fmla="val 10000"/>
              </a:avLst>
            </a:prstGeom>
            <a:solidFill>
              <a:srgbClr val="33CC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777527" y="2218627"/>
              <a:ext cx="2267572" cy="2024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  2021 год объем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выручки от реализации товаров (выполнения работ, оказания услуг)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 транспорте 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составил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8,9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млрд. руб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лей. </a:t>
              </a:r>
              <a:endParaRPr lang="ru-RU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3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94267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type="body" sz="half" idx="2"/>
          </p:nvPr>
        </p:nvSpPr>
        <p:spPr>
          <a:xfrm>
            <a:off x="609600" y="1396999"/>
            <a:ext cx="4452703" cy="5063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Промышленный комплекс Усть-Кутского района представлен такими отраслями как «Добыча полезных ископаемых», «Обрабатывающие производства» и «Обеспечение электрической энергией, газом и паром; кондиционирование воздуха».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выручки от реализации товаров (выполнения работ, оказания услуг) предприятиями промышленного комплекса за 2021 год составил 314,6 млрд. руб., рост в 1,7 раза к уровню 2020 года.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Наибольшая доля промышленного производства приходится на отрасль «Добыча полезных ископаемых» (97,3 процентов).</a:t>
            </a:r>
          </a:p>
          <a:p>
            <a:pPr marL="0" indent="0" algn="ctr">
              <a:buNone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 flipH="1">
            <a:off x="11459989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32515" y="6509860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039797665"/>
              </p:ext>
            </p:extLst>
          </p:nvPr>
        </p:nvGraphicFramePr>
        <p:xfrm>
          <a:off x="5186363" y="715224"/>
          <a:ext cx="6619355" cy="542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27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sourceable.net/wp-content/uploads/2013/08/timber-produc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r="33286"/>
          <a:stretch/>
        </p:blipFill>
        <p:spPr bwMode="auto">
          <a:xfrm>
            <a:off x="10250311" y="1148093"/>
            <a:ext cx="1941689" cy="4632366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ages.fordaq.com/p-17890000-17883981-2-M/%D0%92%D1%81%D0%B5-%D0%9F%D0%BE%D1%80%D0%BE%D0%B4%D1%8B-%D0%94%D1%80%D0%B5%D0%B2%D0%B5%D1%81%D0%BD%D1%8B%D0%B5-%D0%9F%D0%B5%D0%BB%D0%BB%D0%B5%D1%82%D1%8B-ISO-1400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26"/>
          <a:stretch/>
        </p:blipFill>
        <p:spPr bwMode="auto">
          <a:xfrm flipH="1" flipV="1">
            <a:off x="9945510" y="-1564"/>
            <a:ext cx="2246487" cy="352369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aikal-info.ru/sites/default/files/-%D0%BF%D0%BE-%D1%81%D0%BA%D1%83%D0%BF%D0%BA%D0%B5-%D0%BF%D1%83%D1%88%D0%BD%D0%B8%D0%BD%D1%8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-3492" r="508" b="8392"/>
          <a:stretch/>
        </p:blipFill>
        <p:spPr bwMode="auto">
          <a:xfrm flipH="1">
            <a:off x="9199609" y="2908006"/>
            <a:ext cx="2992391" cy="394546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534115" y="1801091"/>
            <a:ext cx="657884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97451" y="6469952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2819" y="130599"/>
            <a:ext cx="10515600" cy="65420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Внешнеэкономическая деятельность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7138" y="919495"/>
            <a:ext cx="98120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Основой внешнеторговой деятельности в Усть-Кутском районе является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лесоматериалов (лес круглый, пиломатериалы). Основные экспортеры: ООО «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Тимбертранс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 ООО «Леналессервис», АО «Велес», ЗАО «Усть-Кутский лес».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Контрагенты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экспортных операциях являются резидентами стран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ближнего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зарубежья (например, Узбекистан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Азербайджан), а также Китая, Японии, Европейских стран (Германия, Турция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Швейцария), Африканского континента (Алжир, Египет).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7137" y="3812221"/>
            <a:ext cx="9553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Частными лицами, в том числе Усть-Кутским городским отделением Иркутской областной общественной организации охотников и рыболовов осуществляется закуп пушнины у охотников района с последующей поставкой продукции на экспорт.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7928" y="5326812"/>
            <a:ext cx="9553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Импортные операции связаны с приобретением оборудования, техники и комплектующих частей к ним для предприятий, действующих на территории района в сферах добычи полезных ископаемых, лесозаготовки и лесопереработки.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23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942483" y="103617"/>
            <a:ext cx="6249517" cy="66919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Малый и средний бизнес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15727" y="389111"/>
            <a:ext cx="3262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Отраслевая структура малых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средних предприятий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836543"/>
              </p:ext>
            </p:extLst>
          </p:nvPr>
        </p:nvGraphicFramePr>
        <p:xfrm>
          <a:off x="0" y="532409"/>
          <a:ext cx="7410242" cy="627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967253" y="1002026"/>
            <a:ext cx="48944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данным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органов статистики на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территории Усть-Кутского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района действуют 480 малых и средних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предприятий, расположенных в основном в городе Усть-Куте,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1187 индивидуальных предпринимателей.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отраслевом разрезе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представители малого бизнеса действуют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практически во всех сферах экономики.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Наибольший вес приходится на сферу оптовой и розничной торговли.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http://www.b-soc.ru/userfiles/images/5%20sozdanie%20obschei%20cennos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89" y="4526844"/>
            <a:ext cx="5658969" cy="234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7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705569"/>
            <a:ext cx="10732911" cy="276153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Туризм в Усть-Кутском районе представлен ЗАО «Санаторий Усть-Кут», который расположен в юго-западной части г. Усть-Кута. Курорт является одним из немногих в Сибири, располагающих минеральными водами и лечебными грязями, уникальными по химическому составу и лечебным свойствам.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Показаниями к лечению в санатории являются: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болезни костно-мышечной системы и соединительной ткани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болезни мочеполовой системы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болезни кожи и подкожной клетчатки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болезни нервной системы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болезни органов дыхания.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1738" y="181467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4264" y="6486280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7008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Туризм</a:t>
            </a:r>
            <a:endParaRPr lang="ru-RU" sz="3000" dirty="0">
              <a:solidFill>
                <a:srgbClr val="008000"/>
              </a:solidFill>
            </a:endParaRPr>
          </a:p>
        </p:txBody>
      </p:sp>
      <p:pic>
        <p:nvPicPr>
          <p:cNvPr id="1028" name="Picture 4" descr="http://www.sanatoriy-ustkut.ru/images/album/slides/IMG_18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793" y="3229638"/>
            <a:ext cx="2337636" cy="3506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anatoriy-ustkut.ru/images/album/slides/IMG_19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337" y="3494275"/>
            <a:ext cx="4465773" cy="2977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medsait.com/UserFiles/Ust-Ku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6" y="3520194"/>
            <a:ext cx="4396471" cy="2925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95570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60673" y="0"/>
            <a:ext cx="10515600" cy="69917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Бюджет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6052" y="813228"/>
            <a:ext cx="43168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протяжении последних лет бюджет района характеризуется положительной динамикой. Бюджет имеет социальную направленность (более 85% приходится на расходы по образованию, культуре, спорту и социальной политике).</a:t>
            </a:r>
          </a:p>
          <a:p>
            <a:pPr indent="2540" algn="just">
              <a:spcAft>
                <a:spcPts val="0"/>
              </a:spcAft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Основными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доходными источниками консолидированного бюджета УКМО являются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налог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доходы физических лиц,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единый налог на вмененный доход,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арендная плата за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использование земли и муниципального имущества, платежи за пользование природными ресурсами.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22311261"/>
              </p:ext>
            </p:extLst>
          </p:nvPr>
        </p:nvGraphicFramePr>
        <p:xfrm>
          <a:off x="3920066" y="699177"/>
          <a:ext cx="8269623" cy="548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 rot="21355032">
            <a:off x="10660417" y="897872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28150" y="2893049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44945">
            <a:off x="10728150" y="4872243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0317" y="507760"/>
            <a:ext cx="10515600" cy="1029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организацию и развитие социальной сферы в границах района определяющее влияние оказали особенности расселения. Основная концентрация учреждений образования, культуры, спорта и здравоохранения приходится на г. Усть-Кут.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06727" y="6469207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60673" y="0"/>
            <a:ext cx="10515600" cy="65420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Социальная сфера</a:t>
            </a:r>
            <a:endParaRPr lang="ru-RU" sz="3000" dirty="0">
              <a:solidFill>
                <a:srgbClr val="008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41559910"/>
              </p:ext>
            </p:extLst>
          </p:nvPr>
        </p:nvGraphicFramePr>
        <p:xfrm>
          <a:off x="2312645" y="1868113"/>
          <a:ext cx="7044267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10" descr="http://www.playcast.ru/uploads/2016/11/21/2059849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376" y="1601219"/>
            <a:ext cx="1580444" cy="158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static8.depositphotos.com/1000765/854/i/950/depositphotos_8541955-3d-small-graduate-and-book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0" b="99414" l="2646" r="96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106" y="1650459"/>
            <a:ext cx="1367632" cy="148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doztez.ru/files/sites/doztez.ru/shop_products/2639885/img/studiya-kartonnaya-bashnya-v-sankt-peterburg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700" l="9476" r="92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67" y="4652643"/>
            <a:ext cx="1612082" cy="16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428546" y="1710400"/>
            <a:ext cx="3729747" cy="2514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Лечебное учреждение, обслуживающее район – ОГБУЗ «Усть-Кутская районная больница». В состав больницы входят: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стационар,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поликлиника,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стационар дневного пребывания,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- 10 фельдшерско-акушерских пунктов,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 участковая больница,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врачебных амбулатории,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противотуберкулезных диспансер.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91427" y="4382528"/>
            <a:ext cx="3857985" cy="2384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Для удовлетворения физкультурно-оздоровительных и спортивных потребностей населения осуществляет свою деятельность  МКУ «Спортивно-оздоровительный центр», имеющее свои филиалы в поселениях района. Работает две Детско-юношеской спортивной школы. В районе действуют более 90 спортивных сооружений.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3321" y="4786801"/>
            <a:ext cx="1414697" cy="1407863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7523984" y="4382529"/>
            <a:ext cx="4112913" cy="242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районе функционирует 25 учреждений культуры (13 – на районном уровне,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в поселениях), в том числе дома культуры (культурно-досуговые центры), библиотеки, Усть-Кутский исторический музей, Детская школа искусств.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Представители района достойно выступают на областных, всероссийских фестивалях и конкурсах.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7843101" y="1375431"/>
            <a:ext cx="4215144" cy="2671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Система образования включает: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дошкольных учреждения – детских сада,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общеобразовательных организаций – школ.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Дополнительное образование представлено Центром дополнительного образования.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Уровень подготовки детей позволяет им занимать призовые места и быть в числе лауреатов областных и всероссийских конкурсов  и олимпиад.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0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78751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7929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85926" y="-47336"/>
            <a:ext cx="10515600" cy="65420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Кадровый потенциал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80273" y="606870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января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 г.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численность населения Усть-Кутского района составила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46516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человек. 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Среднесписочная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численность работающих на предприятиях  с учетом филиалов –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24,8 тыс. человек.</a:t>
            </a: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Среднемесячная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заработная плата по крупным, средним и малым предприятиям (с учетом филиалов) составила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79672,2 рублей.</a:t>
            </a: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Уровень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регистрируемой безработицы  составил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1,0%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трудоспособному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населению. </a:t>
            </a:r>
          </a:p>
          <a:p>
            <a:pPr indent="449580" algn="just">
              <a:spcAft>
                <a:spcPts val="0"/>
              </a:spcAft>
            </a:pP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Усть-Кутский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район имеет возможность подготовки кадров рабочих профессий, так как на территории района функционируют филиалы и представительства Сибирского государственного университета водного транспорта, Иркутского гуманитарно-технического колледжа, а также осуществляет деятельность Усть-Кутский промышленный техникум.</a:t>
            </a:r>
          </a:p>
          <a:p>
            <a:pPr indent="449580" algn="just">
              <a:spcAft>
                <a:spcPts val="0"/>
              </a:spcAft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4" descr="https://im1-tub-ru.yandex.net/i?id=0268ba0b2cbf80b75dd59b4c3fa92a91&amp;n=33&amp;h=215&amp;w=29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" b="93023" l="5724" r="99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776"/>
          <a:stretch/>
        </p:blipFill>
        <p:spPr bwMode="auto">
          <a:xfrm>
            <a:off x="863054" y="4104573"/>
            <a:ext cx="3270092" cy="31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190667817"/>
              </p:ext>
            </p:extLst>
          </p:nvPr>
        </p:nvGraphicFramePr>
        <p:xfrm>
          <a:off x="-278534" y="386499"/>
          <a:ext cx="5553268" cy="4431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94829" y="787011"/>
            <a:ext cx="3345610" cy="412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плата,  тыс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Диаграмма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007512"/>
              </p:ext>
            </p:extLst>
          </p:nvPr>
        </p:nvGraphicFramePr>
        <p:xfrm>
          <a:off x="169334" y="73752"/>
          <a:ext cx="6732705" cy="6665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72670" y="271185"/>
            <a:ext cx="47074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Демографическая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ситуация на протяжении ряда лет характеризуется естественной убылью населения.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Число родившихся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меньше числа умерших.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Кроме того, наблюдается отрицательная миграция населения, в том числе по причине выезда молодежи на учебу за пределы района.</a:t>
            </a:r>
          </a:p>
        </p:txBody>
      </p:sp>
      <p:sp>
        <p:nvSpPr>
          <p:cNvPr id="9" name="Прямоугольный треугольник 8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b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28</a:t>
            </a:fld>
            <a:endParaRPr lang="ru-RU" sz="17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772170351"/>
              </p:ext>
            </p:extLst>
          </p:nvPr>
        </p:nvGraphicFramePr>
        <p:xfrm>
          <a:off x="6976534" y="3530588"/>
          <a:ext cx="4702435" cy="3208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958919" y="3825489"/>
            <a:ext cx="262121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(на начало года),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05390" y="6492113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29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6713" y="94980"/>
            <a:ext cx="10515600" cy="60923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Институциональная среда</a:t>
            </a:r>
            <a:endParaRPr lang="ru-RU" sz="3000" dirty="0">
              <a:solidFill>
                <a:srgbClr val="008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31292381"/>
              </p:ext>
            </p:extLst>
          </p:nvPr>
        </p:nvGraphicFramePr>
        <p:xfrm>
          <a:off x="2004569" y="10674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s://spikcompany.ru/wp-content/uploads/2016/09/banki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79" y="1067425"/>
            <a:ext cx="1474396" cy="132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atic9.depositphotos.com/1621958/1151/i/950/depositphotos_11518910-House-insurance---3d-business-ma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13" y="862830"/>
            <a:ext cx="1665624" cy="16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1838" y="5216850"/>
            <a:ext cx="1365337" cy="13503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7066" y="5056909"/>
            <a:ext cx="1107626" cy="1293106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559980" y="1059612"/>
            <a:ext cx="3423233" cy="189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Банковская система представлена филиалами банков: Сбербанк России,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ВТБ,Совкомбанк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8637318" y="1173540"/>
            <a:ext cx="3506279" cy="1669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территории района осуществляют страховую деятельность такие страховые компании как: Ангара, Росгосстрах,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Согаз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-мед.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-46437" y="3744312"/>
            <a:ext cx="3504009" cy="2861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органов государственной власти функционируют: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отдел Управления Федеральной службы государственной регистрации, кадастра и картографии по Иркутской области,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межмуниципальный отдел МВД России «Усть-Кутский».</a:t>
            </a:r>
            <a:endParaRPr lang="ru-RU" sz="2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414583" y="3678975"/>
            <a:ext cx="338243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    Доступна проводная (Ростелеком) и сотовая </a:t>
            </a:r>
            <a:r>
              <a:rPr lang="ru-RU" alt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ru-RU" alt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Теле2, МТС, Билайн, МегаФон)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связь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охватывающая все крупные населённые пункты.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    В малонаселённых сельских пунктах, где отсутствует сотовая связь и не развита проводная, установлены таксофоны.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    Интернет (Ростелеком, Связь, Телеос-1) доступен в крупных населенных пунктах.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6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727" y="755297"/>
            <a:ext cx="10515600" cy="6034809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Конкурентные преимущества						  5	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Историческая справка							  7	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сведения								  8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Климатические условия							  9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инфраструктура						10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Природно-ресурсный потенциал						11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   								19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								21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Внешнеэкономическая деятельность					22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Малый и средний бизнес							23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									24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									25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сфера							26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							27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Институциональная среда							29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Опорная территория развития						30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климат							31</a:t>
            </a: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60673" y="1"/>
            <a:ext cx="10515600" cy="775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Содержание</a:t>
            </a:r>
            <a:endParaRPr lang="ru-RU" sz="3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489" y="593439"/>
            <a:ext cx="11484602" cy="788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со стратегическими документами Усть-Кутский район входит в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Усть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Кутско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-Ленскую опорную территорию развития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Перспективная специализация связана с развитием таких отраслей экономики как:</a:t>
            </a: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78888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30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57863" y="-145670"/>
            <a:ext cx="11275382" cy="987683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Опорная территория развития</a:t>
            </a:r>
            <a:endParaRPr lang="ru-RU" sz="3000" dirty="0">
              <a:solidFill>
                <a:srgbClr val="008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7" b="100000" l="58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225" y="1545437"/>
            <a:ext cx="6129383" cy="4982364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5771495" y="1329522"/>
            <a:ext cx="5993616" cy="5514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 (повышение пропускной способности БАМа, расширение пропускной способности Ленского транспортного узла, реконструкция автомобильных дорог)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магистрального газопровода «Сила Сибири», расширение пропускной способности нефтепровода «Восточная Сибирь – Тихий океан»,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топливно-энергетических полезных ископаемых,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газопереработка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газохимия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газоэнергетика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(газовая ТЭС в районе г. Усть-Кута),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древесины и производство изделий из дерева,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здравоохранение и предоставление социальных услуг.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molgazeta.ru/uploads/posts/2016-06/1467122490_yekonom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37" y="2554375"/>
            <a:ext cx="6455438" cy="43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19751" y="68002"/>
            <a:ext cx="10515600" cy="57925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Инвестиционный климат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8829" y="902174"/>
            <a:ext cx="105974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32410" algn="l"/>
              </a:tabLst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Одним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основных показателей уровня инвестиционного развития территории является объем инвестиций в основной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капитал. Так, за 2019 г. он составил 55,5 млрд. руб., за 2020 г. – 36,5 млрд. руб., за 2021 г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20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 </a:t>
            </a:r>
            <a:r>
              <a:rPr lang="ru-RU" sz="220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40,2</a:t>
            </a:r>
            <a:r>
              <a:rPr lang="ru-RU" sz="220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млрд. рублей.</a:t>
            </a:r>
            <a:endParaRPr lang="ru-RU" sz="22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863" y="3136526"/>
            <a:ext cx="567019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Значительный 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объем  и  рост  инвестиций  обеспечен  за  счет  реализации крупных инвестиционных проектов на территории  муниципалитета в сфере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промышленности. Наибольшая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доля инвестиций в основной капитал приходится на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ООО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«Иркутская нефтяная компания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(реализация проектов в сфере добычи нефти и газа).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32287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37160"/>
            <a:ext cx="12192000" cy="7010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Инвестиционные проекты ООО «ИНК»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44359730"/>
              </p:ext>
            </p:extLst>
          </p:nvPr>
        </p:nvGraphicFramePr>
        <p:xfrm>
          <a:off x="270933" y="632660"/>
          <a:ext cx="11650134" cy="6027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439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54264B-D7B0-46D0-BFDB-DBD3F522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graphicEl>
                                              <a:dgm id="{2E54264B-D7B0-46D0-BFDB-DBD3F522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2E54264B-D7B0-46D0-BFDB-DBD3F522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26C2C-C76F-4136-A0F7-7A6D73DD7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graphicEl>
                                              <a:dgm id="{DB326C2C-C76F-4136-A0F7-7A6D73DD7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graphicEl>
                                              <a:dgm id="{DB326C2C-C76F-4136-A0F7-7A6D73DD7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F7A296-D11F-4BE0-9A28-7083E6A35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22F7A296-D11F-4BE0-9A28-7083E6A35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graphicEl>
                                              <a:dgm id="{22F7A296-D11F-4BE0-9A28-7083E6A35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E66B4C-4043-4F4E-A6D8-78E525CB6F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69E66B4C-4043-4F4E-A6D8-78E525CB6F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69E66B4C-4043-4F4E-A6D8-78E525CB6F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37160"/>
            <a:ext cx="12192000" cy="7010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Инвестиционные проекты по развитию ТЭК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33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01799726"/>
              </p:ext>
            </p:extLst>
          </p:nvPr>
        </p:nvGraphicFramePr>
        <p:xfrm>
          <a:off x="179110" y="465668"/>
          <a:ext cx="11726944" cy="448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946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403947-FE36-495A-B372-967D05E83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graphicEl>
                                              <a:dgm id="{DF403947-FE36-495A-B372-967D05E83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graphicEl>
                                              <a:dgm id="{DF403947-FE36-495A-B372-967D05E83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894985-01B1-4A56-B2F1-570D4FD10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0E894985-01B1-4A56-B2F1-570D4FD10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0E894985-01B1-4A56-B2F1-570D4FD10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26222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2578" y="115279"/>
            <a:ext cx="12192000" cy="7010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Развитие транспортной инфраструктуры</a:t>
            </a:r>
            <a:endParaRPr lang="ru-RU" sz="3200" dirty="0">
              <a:solidFill>
                <a:srgbClr val="008000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773243997"/>
              </p:ext>
            </p:extLst>
          </p:nvPr>
        </p:nvGraphicFramePr>
        <p:xfrm>
          <a:off x="270933" y="1041663"/>
          <a:ext cx="11599333" cy="518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750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E65D931-CBBE-4DDD-823F-25308624D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graphicEl>
                                              <a:dgm id="{4E65D931-CBBE-4DDD-823F-25308624D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graphicEl>
                                              <a:dgm id="{4E65D931-CBBE-4DDD-823F-25308624D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6277C27-CB47-464E-B6E7-BDAFB9C32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graphicEl>
                                              <a:dgm id="{96277C27-CB47-464E-B6E7-BDAFB9C32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graphicEl>
                                              <a:dgm id="{96277C27-CB47-464E-B6E7-BDAFB9C32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67EBAE-046C-4A1E-999A-EDFA85F2D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graphicEl>
                                              <a:dgm id="{9567EBAE-046C-4A1E-999A-EDFA85F2D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graphicEl>
                                              <a:dgm id="{9567EBAE-046C-4A1E-999A-EDFA85F2D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838217-A73D-4F21-9F6F-4B107FA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graphicEl>
                                              <a:dgm id="{32838217-A73D-4F21-9F6F-4B107FA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graphicEl>
                                              <a:dgm id="{32838217-A73D-4F21-9F6F-4B107FA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30392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60673" y="0"/>
            <a:ext cx="10515600" cy="609235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Меры государственной поддержки</a:t>
            </a:r>
            <a:endParaRPr lang="ru-RU" sz="3000" dirty="0">
              <a:solidFill>
                <a:srgbClr val="008000"/>
              </a:solidFill>
            </a:endParaRPr>
          </a:p>
        </p:txBody>
      </p:sp>
      <p:pic>
        <p:nvPicPr>
          <p:cNvPr id="2050" name="Picture 2" descr="https://openclipart.org/image/2400px/svg_to_png/192580/Jigsaw-Puzz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0053" y="1320800"/>
            <a:ext cx="5916326" cy="467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1294" y="2227021"/>
            <a:ext cx="1122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Финан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совая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8473" y="4329545"/>
            <a:ext cx="1571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Налоговое</a:t>
            </a:r>
          </a:p>
          <a:p>
            <a:pPr algn="ctr"/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стимули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рование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8769" y="2205288"/>
            <a:ext cx="150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Информа-ционная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3824" y="4425904"/>
            <a:ext cx="1659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Имущест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-венная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557958" y="2851619"/>
            <a:ext cx="3275557" cy="3776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Установление в области дифференцированных налоговых ставок по налогу на имущество, налогу на прибыль организаций, при применении упрощенной системы налогообложения. 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Уменьшение налога на добычу полезных ископаемых при добыче нефти и газа за счет снижения ставки либо обнуления коэффициента.    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Предоставление инвестиционного налогового кредита.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-34407" y="4605816"/>
            <a:ext cx="3583475" cy="18976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Предоставление имущества (земельных участков), находящихся в государственной собственности для субъектов предпринимательства.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Аналогичная мера предусмотрена на уровне муниципальных образований.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478973" y="1038899"/>
            <a:ext cx="3423233" cy="3022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Предоставление государственных гарантий Иркутской области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субсидий на возмещение затрат на уплату процентов по кредитам, лизинговым договорам и субсидий при реализации проектов в сфере промышленности, строительства, сельского хозяйства, транспорта и ЖКХ за счет средств областного бюджета.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9050440" y="692326"/>
            <a:ext cx="3123152" cy="189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Предоставление консультаций на всех уровнях власти.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Проведение конференций, круглых столов, обучающих семинаров.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6151" y="706445"/>
            <a:ext cx="8680998" cy="18921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1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«Корпорация развития Иркутской области»</a:t>
            </a:r>
            <a:r>
              <a:rPr lang="ru-RU" sz="21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1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Занимается 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реализацией инвестиционных проектов на территории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Иркутской области. Направления деятельности: создание и управление индустриальными парками</a:t>
            </a:r>
            <a:r>
              <a:rPr lang="en-US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разработка, экспертиза, , финансирование, реализация инвестиционных проектов, обеспечение реализации государственно-частного партнерства.</a:t>
            </a:r>
          </a:p>
          <a:p>
            <a:pPr marL="0" indent="0">
              <a:buNone/>
            </a:pP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Адрес: 664025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Иркутск, ул. Свердлова, 10, оф. 5.9, тел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 +7 (3952)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255-811, e-</a:t>
            </a:r>
            <a:r>
              <a:rPr lang="ru-RU" sz="21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irkutsk@aokrio.ru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aokrio.ru</a:t>
            </a:r>
            <a:endParaRPr lang="ru-RU" sz="2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1913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-214407"/>
            <a:ext cx="10515600" cy="1143432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Институты поддержки</a:t>
            </a:r>
            <a:endParaRPr lang="ru-RU" sz="3000" dirty="0">
              <a:solidFill>
                <a:srgbClr val="008000"/>
              </a:solidFill>
            </a:endParaRPr>
          </a:p>
        </p:txBody>
      </p:sp>
      <p:pic>
        <p:nvPicPr>
          <p:cNvPr id="1028" name="Picture 4" descr="http://aokrio.ru/bitrix/templates/irkutsk_main/img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40958"/>
            <a:ext cx="2108367" cy="1523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3326200" y="4050218"/>
            <a:ext cx="8320900" cy="20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367562" y="2733631"/>
            <a:ext cx="8908596" cy="21648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ГАУ «Иркутский областной многофункциональный центр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предоставления государственных и муниципальных услуг» 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Предоставляет 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220 услуг федерального, регионального и муниципального уровней для юридических лиц и индивидуальных предпринимателей,  а также лиц, желающих заняться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бизнесом по принципу «одного окна». 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для корреспонденции - 664056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Иркутск, ул. Мухиной,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2А, местонахождения – г. Иркутск, ул. Пискунова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160,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8 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(3952)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260-988,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info@mfc38.ru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мфц38.рф</a:t>
            </a:r>
            <a:endParaRPr lang="ru-RU" sz="26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7" name="AutoShape 6" descr="&amp;Mcy;&amp;ocy;&amp;icy; &amp;dcy;&amp;ocy;&amp;kcy;&amp;ucy;&amp;mcy;&amp;iecy;&amp;ncy;&amp;tcy;&amp;ycy;-&amp;Gcy;&amp;ocy;&amp;scy;&amp;ucy;&amp;dcy;&amp;acy;&amp;rcy;&amp;scy;&amp;tcy;&amp;vcy;&amp;iecy;&amp;ncy;&amp;ncy;&amp;ycy;&amp;iecy; &amp;icy; &amp;mcy;&amp;ucy;&amp;ncy;&amp;icy;&amp;tscy;&amp;icy;&amp;pcy;&amp;acy;&amp;lcy;&amp;softcy;&amp;ncy;&amp;ycy;&amp;iecy; &amp;ucy;&amp;scy;&amp;lcy;&amp;ucy;&amp;gcy;&amp;i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irkobl.ru/sites/society/gosuslugi/MFC/company_blo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718" y="2694332"/>
            <a:ext cx="2131382" cy="17178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3" name="Picture 2" descr="http://irk-cpp.ru/wp-content/themes/irkcpp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019032"/>
            <a:ext cx="2353555" cy="12801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2946567" y="4843656"/>
            <a:ext cx="8446083" cy="19638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Фонд «Центр поддержки субъектов малого и среднего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Иркутской области»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Оказывает информационно-консультационные услуги, осуществляет проведение для малых и средних предприятий семинаров, конференций и т.п.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664011, г. Иркутск, ул. Рабочая, 2а, оф. 421 (бизнес-центр «Премьер»), тел.: +7 (3952) 43-64-54,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cpp-irkobl@mail.ru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http://irk-cpp.ru</a:t>
            </a:r>
            <a:endParaRPr lang="ru-RU" sz="26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118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15727" y="201804"/>
            <a:ext cx="8147154" cy="1945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консультаций малого бизнеса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Оказывает бесплатные консультации для субъектов малого и среднего бизнеса в Иркутской области на основании заключенного с Фондом «Центр поддержки предпринимательства в Иркутской области» контракта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Адреса: г. Иркутск, ул. Свердлова, 41, 1 этаж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Иркутск, ул. Партизанская, 49, 4 этаж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тел.: 8 (3952) 26-08-08, 78-00-00,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office@cmb-irk.ru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http://cmb-irk.ru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2751" t="13433" r="65664" b="74782"/>
          <a:stretch/>
        </p:blipFill>
        <p:spPr>
          <a:xfrm>
            <a:off x="9196632" y="361805"/>
            <a:ext cx="2637504" cy="1081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238920" y="2033667"/>
            <a:ext cx="9760366" cy="2471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Фонд поддержки субъектов малого и среднего предпринимательства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«Иркутский областной гарантийный фонд»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Обеспечивает возможности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доступа субъектов малого и среднего предпринимательства Иркутской области к кредитным и иным финансовым ресурсам путем предоставления поручительств по их обязательствам, основанным на кредитных договорах, договорах банковской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гарантии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664011, г. Иркутск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Рабочая 2а/4, оф. 501, тел.: 8 (3952) 25-85-20,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info@fondirk.ru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fondirk.ru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Logo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88" y="2147455"/>
            <a:ext cx="1493519" cy="1622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1" name="Picture 2" descr="Центр сертификации, стандартизации и испытаний Иркутской област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92"/>
          <a:stretch/>
        </p:blipFill>
        <p:spPr bwMode="auto">
          <a:xfrm>
            <a:off x="9541235" y="4697895"/>
            <a:ext cx="1730943" cy="17003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96343" y="4589879"/>
            <a:ext cx="9148548" cy="218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сертификации, стандартизации и испытаний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Оказывает технологическую поддержку машиностроительным предприятиям, инжиниринговые и консультационные услуги, входной/выходной контроль и испытания материалов и изделий, аттестацию и сертификацию технологических процессов и производств.</a:t>
            </a:r>
          </a:p>
          <a:p>
            <a:pPr marL="0" indent="0" fontAlgn="base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664011, г. Иркутск, ул. Рабочая, д. 2а/4, офис 407, тел.: +7 (3952) 78-25-52,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mail@ciskp.ru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http://ciskp.ru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flipH="1">
            <a:off x="11476274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http://rci38.ru/sites/all/themes/rci/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31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168"/>
          <a:stretch/>
        </p:blipFill>
        <p:spPr bwMode="auto">
          <a:xfrm>
            <a:off x="903947" y="304800"/>
            <a:ext cx="1551584" cy="1396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643751" y="204401"/>
            <a:ext cx="9495073" cy="2477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Региональный центр инжиниринга (подразделение фонда «Центр поддержки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субъектов малого и среднего предпринимательства в Иркутской области»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Является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научно-технологическим, консультационным  и проектно-инжиниринговым центром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(инженерно-консультационные, расчетно-аналитические, проектно-конструкторские услуги, антикризисный консалтинг, технический, управленческий и финансовый аудит).</a:t>
            </a:r>
          </a:p>
          <a:p>
            <a:pPr marL="0" indent="0" fontAlgn="base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664011, г.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Иркутск, ул. Рабочая, д. 2а, офис 420 (Бизнес Центр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«ПРЕМЬЕР»), тел.: 8 (3952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43-64-71,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info@rci38.ru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http://rci38.ru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98247" y="2682240"/>
            <a:ext cx="10496449" cy="1798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Торгово-промышленная палата Восточной Сибири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Осуществляет предоставление и защиту интересов бизнеса, содействует урегулированию споров между хозяйствующими субъектами, развитию системы образования и подготовки кадров для предпринимательской деятельности, развитие инфраструктуры информационного обеспечения предпринимательства.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664003, г. Иркутск, ул.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Сухэ-Батора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16, тел.: 8 (3952) 33-50-60,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info@tppvs.ru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http://vs.tpprf.ru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vs.tpprf.ru/local/templates/tpprf_chamber/images/logo-un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640" y="2682240"/>
            <a:ext cx="1014400" cy="1427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" name="Picture 6" descr="Российский союз промышленников и предпринимателей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05"/>
          <a:stretch/>
        </p:blipFill>
        <p:spPr bwMode="auto">
          <a:xfrm>
            <a:off x="698870" y="4672221"/>
            <a:ext cx="1381941" cy="1365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2455531" y="4588427"/>
            <a:ext cx="9794537" cy="2377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Иркутская региональная ассоциация работодателей «Партнерство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товаропроизводителей и предпринимателей»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Основные задачи: выработка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единой позиции товаропроизводителей в решении социально-экономических вопросов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защита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интересов региональных товаропроизводителей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выстраивание взаимоотношений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бизнеса с </a:t>
            </a:r>
            <a:r>
              <a:rPr lang="ru-RU" sz="180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властью.</a:t>
            </a:r>
            <a:endParaRPr lang="ru-RU" sz="1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664035, г. Иркутск, ул. Рабочего Штаба, 15, тел.: 8 (3952) 200-054,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irorpt@gmail.com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http://nptip.rspp.ru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95624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38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812216" y="277090"/>
            <a:ext cx="9629092" cy="1607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Уполномоченный по защите прав предпринимателей в Иркутской области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Осуществляет защиту прав и законных интересов предпринимателей, правовое просвещение, содействует в формировании и реализации государственной политики в сфере развития предпринимательской деятельности.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664025, г. Иркутск, бульвар Гагарина, 74, 4 этаж, тел.: 8 (3952) 48-85-35, 48-85-34,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irkutsk@ombudsmanbiz.ru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://www.ombudsmanbiz-irk.ru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http://www.ombudsmanbiz-irk.ru/files/site/img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666" y="277090"/>
            <a:ext cx="1323975" cy="15240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122" name="Picture 2" descr="http://ombudsmanbiz67.ru/wp-content/uploads/2015/12/delor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2464166"/>
            <a:ext cx="2407908" cy="8447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189837" y="2201367"/>
            <a:ext cx="8869680" cy="1607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Общероссийская общественная организация «Деловая Россия»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Производит защиту интересов бизнеса от неправомерных действий со стороны конкурентов, государственных и правоохранительных структур, проводит работы по устранению избыточных административных и иных барьеров.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664025, г. Иркутск, ул. Сурикова, 6, тел.: 8 (3952) 20-37-51,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deloros_irk@mail.ru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://www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deloros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.ru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98120" y="4308247"/>
            <a:ext cx="8336280" cy="2291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Общероссийская общественная малого и среднего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«Опора России»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Оказывает содействие в объединении предпринимателей и граждан для участия в формировании благоприятных политических, экономических, правовых и иных условий развития предпринимательской деятельности.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664003, г. Иркутск, ул. Лапина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43а, тел.: 8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(3952)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29-20-59, 29-07-96,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52-11@inbox.ru,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http://www.opora.ru</a:t>
            </a:r>
            <a:endParaRPr lang="ru-RU" sz="1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://www.opora.ru/templates/futuresteps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724405"/>
            <a:ext cx="3045075" cy="740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1" name="Прямоугольный треугольник 10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30993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39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727" y="593292"/>
            <a:ext cx="10515600" cy="6034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нвестиционные проекты							32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Меры государственной поддержки						35	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 Институты поддержки							36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Объекты для инвесторов							41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 Предложения инвесторам							44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 Контакты администрации УКМО						73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римечание: информация по разделам уточнена по состоянию на 01.01.2022 год.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ый треугольник 7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5123" y="246704"/>
            <a:ext cx="9148548" cy="2328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Совет по развитию малого и среднего предпринимательства при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Правительстве Иркутской области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Разрабатывает меры для благоприятных условий развития предпринимательства на территории области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вырабатывает рекомендации по защите прав и законных интересов предпринимателей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рассматривает проекты, претендующие на получение мер государственной поддержки.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664027, г. Иркутск, ул. Горького, 31, тел.: 8 (3952) 25-62-44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www.voopik.ru/upload/iblock/64d/gerb_irkutskaya_oblast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24" r="93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0" r="8684"/>
          <a:stretch/>
        </p:blipFill>
        <p:spPr bwMode="auto">
          <a:xfrm>
            <a:off x="979915" y="322824"/>
            <a:ext cx="1706880" cy="1570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 descr="http://www.endo.gr/endomembers/proxy/nc/index.php?q=aHR0cHM6Ly91cGxvYWQud2lraW1lZGlhLm9yZy93aWtpcGVkaWEvY29tbW9ucy90aHVtYi83LzcwL0NvYXRfb2ZfQXJtc19vZl9Vc3QtS3V0X3JheW9uLnBuZy8xMDBweC1Db2F0X29mX0FybXNfb2ZfVXN0LUt1dF9yYXlvbi5wbmc%3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857" y="2729426"/>
            <a:ext cx="1120416" cy="14005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91583" y="2658533"/>
            <a:ext cx="9148548" cy="2328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Экономический Совет Усть-Кутского муниципального образования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Выработка предложений и рекомендаций по вопросам экономической и социальной политики, развитию малого и среднего предпринимательства, повышению конкурентоспособности экономики муниципального образования.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666793, г. Усть-Кут, ул. Халтурина, 52 тел.: 8 (395-2) 43-51-81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komeconom@admin-ukmo.ru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40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9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5906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60673" y="37748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Объекты для инвесторов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6739" y="587023"/>
            <a:ext cx="11551352" cy="71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Усть-Кутского муниципального образования на постоянной основе проводит работу по установлению площадок и объектов, которые могут быть предложены для реализации инвестиционных проектов, начала своей предпринимательской деятельности.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764" t="23236" r="12821" b="21992"/>
          <a:stretch/>
        </p:blipFill>
        <p:spPr>
          <a:xfrm>
            <a:off x="6978631" y="2258446"/>
            <a:ext cx="4094414" cy="269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6575403" y="1749354"/>
            <a:ext cx="5452533" cy="1811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44499" y="2145671"/>
            <a:ext cx="5901979" cy="2911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Площадка № 1 – «Каймоново»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Площадь территории более 100 га.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Усть-Кутский район, Ручейское муниципальное образование, с восточной стороны с. Каймоново (10 км от п. Ручей).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Имеется техническая возможность использования автомобильной дороги и железнодорожных путей.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Собственность Государственного лесного фонда. Условия предоставления – аренда.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Имеется техническая возможность подключения электроснабжения, забора воды из подземных источников.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271248" y="1543331"/>
            <a:ext cx="9148548" cy="412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производственные площадки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420126" y="219483"/>
            <a:ext cx="9148548" cy="412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объектов, свободных от прав третьих лиц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76561"/>
              </p:ext>
            </p:extLst>
          </p:nvPr>
        </p:nvGraphicFramePr>
        <p:xfrm>
          <a:off x="135801" y="631528"/>
          <a:ext cx="11941521" cy="58613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5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2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8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4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8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12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9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95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959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3693">
                <a:tc>
                  <a:txBody>
                    <a:bodyPr/>
                    <a:lstStyle/>
                    <a:p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 объекта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Назначение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площадь, кв. м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подъездных путей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инфраструктуры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Удаленность от г. Усть-Кута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4378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00113"/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Здание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Иркутская область, </a:t>
                      </a:r>
                      <a:r>
                        <a:rPr lang="ru-RU" sz="1100" b="0" i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Усть-Кутский</a:t>
                      </a: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район, п. </a:t>
                      </a:r>
                      <a:r>
                        <a:rPr lang="ru-RU" sz="1100" b="0" i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Верхнемарково</a:t>
                      </a: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ул. Интернациональная, д. 1а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нежилое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556,9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38:18:180101:996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автомобильная дорога 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нет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140 км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1113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Здание 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Иркутская область, </a:t>
                      </a:r>
                      <a:r>
                        <a:rPr lang="ru-RU" sz="1100" b="0" i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Усть-Кутский</a:t>
                      </a: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район, п. </a:t>
                      </a:r>
                      <a:r>
                        <a:rPr lang="ru-RU" sz="1100" b="0" i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Верхнемарково</a:t>
                      </a: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ул. Интернациональная, д. 1в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нежилое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602,0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38:18:000003:1558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автомобильная дорога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нет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140 км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9463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Здание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Иркутская область, </a:t>
                      </a:r>
                    </a:p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г. Усть-Кут, пер. Энергетический, д. 1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контора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87,3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38:18:020206:41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автомобильная дорога железнодорожные пути, воздушное и водное сообщение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да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расположены на территории г. Усть-Кута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2699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Земельный участок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Иркутская область, </a:t>
                      </a:r>
                    </a:p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г. Усть-Кут, пер. Энергетический, д. 1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земельный участок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500,0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38:18:020206:266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автомобильная дорога железнодорожные пути, воздушное и водное сообщение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да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расположены на территории г. Усть-Кута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15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43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420126" y="219483"/>
            <a:ext cx="9148548" cy="412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объектов, свободных от прав третьих лиц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391936"/>
              </p:ext>
            </p:extLst>
          </p:nvPr>
        </p:nvGraphicFramePr>
        <p:xfrm>
          <a:off x="108641" y="543208"/>
          <a:ext cx="11995841" cy="60047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7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1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9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60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9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55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60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21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24769">
                <a:tc>
                  <a:txBody>
                    <a:bodyPr/>
                    <a:lstStyle/>
                    <a:p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 объекта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Назначение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площадь, кв. м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подъездных путей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инфраструктуры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Удаленность от г. Усть-Кута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224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00113"/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Здание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Иркутская обл., г. Усть-Кут, ул. Мира, стр. 6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нежилое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144,1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38:18:010302:203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автомобильная дорога, железнодорожные пути, воздушное и водное сообщение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да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расположены на территории г. Усть-Кута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480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Земельный участок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Иркутская обл., г. Усть-Кут, ул. Мира, стр. 6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земельный участок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600,0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38:18:010302:205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автомобильная дорога, железнодорожные пути, воздушное и водное сообщение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да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расположены на территории г. Усть-Кута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3357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Здание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Иркутская обл., </a:t>
                      </a:r>
                      <a:r>
                        <a:rPr lang="ru-RU" sz="1100" b="0" i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Усть-Кутский</a:t>
                      </a: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район, п. </a:t>
                      </a:r>
                      <a:r>
                        <a:rPr lang="ru-RU" sz="1100" b="0" i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Ния</a:t>
                      </a: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ул. Тбилисская, стр. 7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нежилое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241,0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38:18:170244:534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автомобильная дорога, железнодорожные пути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да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105 км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6983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Земельный участок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Иркутская обл., </a:t>
                      </a:r>
                      <a:r>
                        <a:rPr lang="ru-RU" sz="1100" b="0" i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Усть-Кутский</a:t>
                      </a: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район, п. </a:t>
                      </a:r>
                      <a:r>
                        <a:rPr lang="ru-RU" sz="1100" b="0" i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Ния</a:t>
                      </a: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, ул. Тбилисская, стр. 7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земельный участок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1306,0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38:18:170244:988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автомобильная дорога, железнодорожные пути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да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105 км.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6983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9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Здание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Иркутская обл., </a:t>
                      </a:r>
                      <a:r>
                        <a:rPr lang="ru-RU" sz="1100" b="0" i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Усть-Кутский</a:t>
                      </a: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район, п. Казарки, ул. Дорожная, д. 1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нежилое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346,5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38:18:170244:1293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автомобильная дорога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нет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55 км.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</a:t>
                      </a: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муниципальное образование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04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3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irkagro.ru/upload/medialibrary/50d/50d581cc0c6d4e7e57200142e03be1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3" t="-243" r="17972" b="243"/>
          <a:stretch/>
        </p:blipFill>
        <p:spPr bwMode="auto">
          <a:xfrm>
            <a:off x="10021823" y="727026"/>
            <a:ext cx="2203775" cy="5225143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r="14557"/>
          <a:stretch/>
        </p:blipFill>
        <p:spPr>
          <a:xfrm>
            <a:off x="10021824" y="-28781"/>
            <a:ext cx="2170175" cy="4340352"/>
          </a:xfrm>
          <a:prstGeom prst="rect">
            <a:avLst/>
          </a:prstGeom>
        </p:spPr>
      </p:pic>
      <p:pic>
        <p:nvPicPr>
          <p:cNvPr id="11" name="Picture 4" descr="http://www.pribaikal.ru/uploads/pics/lyhin-10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4892" y="2998888"/>
            <a:ext cx="2847108" cy="385911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88847" y="1835132"/>
            <a:ext cx="703151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0536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27662" y="2709188"/>
            <a:ext cx="9656064" cy="69917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Проект: «Развитие производства сельскохозяйственной продукции»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965" y="3440257"/>
            <a:ext cx="9766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соответствии со Стратегией национальной безопасности России (Указ Президента РФ от 31.12.2015 № 683) особое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внимание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должно быть направлено на развитие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сельских территорий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создания эколого-агропромышленного производства.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464" y="4318245"/>
            <a:ext cx="99572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проекта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на территории Усть-Кутского муниципального образования сельскохозяйственной кооперации, ферм животноводческого и молочного направления, производства кормовых смесей для обеспечения сельхозпроизводителей района и частных дворов достаточной кормовой базой. Недопущение «умирания» сельских поселений.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6463" y="5751872"/>
            <a:ext cx="932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Имеющиеся ресурсы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Район располагает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сельскохозяйственными угодьями, которые  могут быть предоставлены заинтересованным лицам. 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39806" y="11785"/>
            <a:ext cx="10515600" cy="560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Предложения инвесторам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2241" y="498525"/>
            <a:ext cx="976626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Анализ текущего состояния отдельных отраслей экономики района, возможностей для реализации направлений деятельности, улучшающих жизнь населения, ставит перед местными органами власти вопросы, требующие решения.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Возможности для решения подобных вопросов напрямую зависят от активности представителей предпринимательства, жителей района. В связи с чем предлагаем Вашему вниманию следующие проекты: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509351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5" y="4541839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24080" y="4478026"/>
            <a:ext cx="96092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 для реализации проекта: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(395-2) 43-51-81,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комитета по природным ресурсам и сельскому хозяйству –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 (395-2) 43-51-81,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0534" y="208049"/>
            <a:ext cx="105957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Меры поддержки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342900" indent="-342900" algn="just">
              <a:spcAft>
                <a:spcPts val="0"/>
              </a:spcAft>
              <a:buAutoNum type="arabicParenR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областном уровне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предоставление субсидий из федерального и областного бюджета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юридическим лицам, индивидуальным предпринимателям, гражданам, ведущим личное подсобное хозяйство, садоводческим, огородническим и дачным кооперативам на развитие животноводческих и молочных ферм, улучшения поголовья скора, развития сельскохозяйственной кооперации и другое. Информация о мерах поддержки в рамках государственной программы Иркутской области предоставлена на следующем слайде).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4887" y="2190277"/>
            <a:ext cx="11042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2) На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местном уровне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обратившемуся инициатору путем: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сопровождение инвестиционных проектов по принципу «одного окна»,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предоставления соответствующих земельных участков в рамках действующего законодательства,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оказания консультационной поддержки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ходатайства перед областными органами власти.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ый треугольник 7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006856"/>
              </p:ext>
            </p:extLst>
          </p:nvPr>
        </p:nvGraphicFramePr>
        <p:xfrm>
          <a:off x="106384" y="890122"/>
          <a:ext cx="11957457" cy="549520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186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535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6329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с/х и регулирование рынков с/х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продукции, сырья и продовольствия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мелиорации земель с/х назначения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Разитие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овощеводства в закрытом грунте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молочного животноводства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мясного скотоводства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Поддержка начинающих фермеров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семейных животноводческих ферм на базе КФХ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Устойчивое развитие сельских территорий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Создание условий для развития садоводческих, огороднических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некоммерческих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товариществ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сельской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кооперации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животноводства и </a:t>
                      </a:r>
                      <a:r>
                        <a:rPr lang="ru-RU" sz="1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аквакультуры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(рыбоводства)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срок</a:t>
                      </a:r>
                      <a:r>
                        <a:rPr lang="ru-RU" sz="10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реализации подпрограмм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</a:t>
                      </a:r>
                      <a:r>
                        <a:rPr lang="ru-RU" sz="10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2024 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2024 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2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организации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индивидуальные предприниматели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ИП),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в том числе вновь созданные,</a:t>
                      </a:r>
                      <a:r>
                        <a:rPr lang="ru-RU" sz="11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осуществляющие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производство с/х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продукции, ее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переработку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граждане, ведущие личное подсобное хозяйство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с/х потребительские кооперативы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организации потребительской кооперации, осуществляющие закуп с/х продукции у граждан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с/х потребительские кооперативы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организации агропромышленного комплекса по производству пищевых продуктов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ИП главы КФХ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граждане, проживающие в сельских поселениях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садоводческие, огороднические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некоммерческие</a:t>
                      </a:r>
                      <a:r>
                        <a:rPr lang="ru-RU" sz="11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товарищества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организации, ИП, осуществляющие товарное рыбоводство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80800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11499" y="95473"/>
            <a:ext cx="11756571" cy="699177"/>
          </a:xfrm>
        </p:spPr>
        <p:txBody>
          <a:bodyPr>
            <a:normAutofit/>
          </a:bodyPr>
          <a:lstStyle/>
          <a:p>
            <a:pPr algn="ctr"/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программа Иркутской области «Развитие сельского хозяйства и регулирование рынков сельскохозяйственной продукции, сырья и продовольствия»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gazetaingush.ru/sites/default/files/photoreport/20160621-v-ingushetii-otkryli-pervyy-v-skfo-centr-molodezhnogo-innovacionnogo-tvorchestva/preview/zs1a74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4"/>
          <a:stretch/>
        </p:blipFill>
        <p:spPr bwMode="auto">
          <a:xfrm>
            <a:off x="10127450" y="945767"/>
            <a:ext cx="2028719" cy="5329850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cvr.iptv.by/wp-content/uploads/2016/05/%D1%86%D0%BC%D0%B8%D1%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835"/>
          <a:stretch/>
        </p:blipFill>
        <p:spPr bwMode="auto">
          <a:xfrm rot="10800000">
            <a:off x="9971313" y="-7824"/>
            <a:ext cx="2220682" cy="349816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vedtver.ru/common/slir/w1060-h1060/data/uploads/2016-02/page/60870/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2351" y="3170897"/>
            <a:ext cx="2637768" cy="3687104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516007" y="1801091"/>
            <a:ext cx="675991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1296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18003" y="-44897"/>
            <a:ext cx="9451035" cy="93023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«Центр инновационного творчества молодежи»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9151" y="2133364"/>
            <a:ext cx="9353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проекта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Реализация возможностей детей, молодежи, субъектов малого и среднего предпринимательства к инновационному творчеству (робототехника, 3-Д проектирование и т.п.) путем создания Центра инновационного творчества молодежи (далее – Центр) юридическим лицом на базе Центра дополнительного образования Усть-Кутского муниципального образования.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0628" y="3490342"/>
            <a:ext cx="967183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Меры поддержки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На областном уровне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субсидий на конкурсной основе для финансового обеспечения (возмещения) затрат, связанных с созданием, обеспечением деятельности Центров (Постановление Правительства Иркутской области от 25.11.2015 № 594-пп с изменениями и дополнениями), а именно: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-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высокотехнологичного оборудования, электронно-вычислительной техники, программного обеспечения, оборудования для проведения видеоконференций, периферийных устройств, копировально-множительного оборудования, обеспечение связи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-  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(реконструкцию) помещения (здания) центра.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Субсидия предоставляется в размере затрат, связанных с созданием, обеспечением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1244" y="717895"/>
            <a:ext cx="94277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Согласно Послания Президента РФ Федеральному собранию воспитание культуры исследовательской и инженерной работы является одним из приоритетных направлений работы с детьми и молодежью. Развитие кружков технической направленности, детских технопарков – работа не только органов власти, но и бизнеса.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48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7" y="218720"/>
            <a:ext cx="111605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Центра, но не более 6 млн. руб. одному получателю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На местном уровне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содействия юридическому лицу – инициатору создания Центра путем: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помощи в обеспечении Центра помещением для размещения оборудования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привлечения (при отсутствии у юридического лица) специалистов, умеющих работать с оборудованием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привлечения (при отсутствии у юридического лица) специалиста по работе с детьми, имеющего образование и опыт в соответствующей сфере деятельности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заключения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юридическим лицом договоров о сотрудничестве с образовательными организациями муниципального образования.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3Д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прототипирование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(создание объемных конструкций по заказу, например, сувенирной продукции, точных 3Д фигурок людей, их питомцев, новогодних украшений и т.п.)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заказов на изготовление обуви по индивидуальным заказам (заключение соглашения с изготовителем обуви, снятие с использованием 3Д сканера формы ступни, проработка 3Д дизайна обуви)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сайтов и др.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18669" y="5198109"/>
            <a:ext cx="97693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 заместитель мэра Усть-Кутского муниципального образования по экономическим вопросам – Даникёрова Фаина Иннокентьевна, тел. 8 (395-2) 43-51-81,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4" y="4906964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110" y="779152"/>
            <a:ext cx="2044721" cy="5245924"/>
          </a:xfrm>
          <a:prstGeom prst="parallelogram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49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Спортивный проект «</a:t>
            </a:r>
            <a:r>
              <a:rPr lang="ru-RU" sz="24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Боссабол</a:t>
            </a:r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5514" y="684234"/>
            <a:ext cx="927847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«Демография» одной из приоритетных задач является увеличение доли граждан, систематически занимающихся физической культурой и спортом.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территории района практикуются традиционные виды спорта. В то же время зачастую вовлечение людей в занятия физической культурой происходит при появлении новых направлений в спорте, дающих возможность для занятий спортом вне зависимости от времени год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в занятия физической культуры большего количества жителей путем внедрения на территории района нового вида спорта «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Боссабол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Благодаря сочетанию в себе элементов акробатики, футбола и волейбола «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Боссабол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является эффектным, сочетающим в себе возможность поддерживать хорошую физическую форму  и получить положительные эмоции.</a:t>
            </a:r>
          </a:p>
          <a:p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1) Со стороны некоммерческих организаций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привлечение финансирования от благотворительных организаций (например, Благотворительный фонд «Это родина моя»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https://rodina-fond.ru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Со стороны Администрации Усть-Кутского муниципального образования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а) в соответствии с Постановлением Администрации УКМО от 21.04.2017 № 204-п «Об утверждении Регламента сопровождения инвестиционных проектов, планируемых к реализации на территории Усть-Кутского муниципального образования по принципу «одного окна: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285417" y="705752"/>
            <a:ext cx="3612331" cy="2200831"/>
          </a:xfrm>
          <a:prstGeom prst="rtTriangl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92803" y="3051018"/>
            <a:ext cx="2465585" cy="3803004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534115" y="1813634"/>
            <a:ext cx="681158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5470" y="6500080"/>
            <a:ext cx="13265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48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2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240956"/>
              </p:ext>
            </p:extLst>
          </p:nvPr>
        </p:nvGraphicFramePr>
        <p:xfrm>
          <a:off x="715727" y="868075"/>
          <a:ext cx="10760546" cy="5782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838200" y="110909"/>
            <a:ext cx="10515600" cy="646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Конкурентные преимущества района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31036" y="646761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2" y="1801091"/>
            <a:ext cx="715724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8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50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информационной, консультационной помощи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возможных вариантов размещения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случае регистрации в качестве некоммерческой организации возможность привлечения грантов (например, путем участия в конкурсе «Фонд президентских грантов»)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летнее время предоставление всем желающим с почасовой оплатой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систематические занятия в закрытых спортзалах с привлечением инструктора и продажей абонементов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рекламных акций для продвижения бренда или продукции. Компания-организатор платит аренду батута.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80334" y="4906964"/>
            <a:ext cx="9571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(395-2) 43-51-81,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4" y="4906964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51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Спортивный </a:t>
            </a:r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</a:t>
            </a:r>
            <a:r>
              <a:rPr lang="ru-RU" sz="24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Скалодром</a:t>
            </a:r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r>
              <a:rPr lang="ru-RU" sz="2400" dirty="0">
                <a:solidFill>
                  <a:srgbClr val="008000"/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5101" y="699716"/>
            <a:ext cx="95333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«Демография» одной из приоритетных задач является увеличение доли граждан, систематически занимающихся физической культурой и спортом.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территории района практикуются традиционные виды спорта. В то же время зачастую вовлечение людей в занятия физической культурой происходит при появлении новых направлений в спорте, дающих возможность для занятий спортом вне зависимости от времени года.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Вовлечение в занятия физической культуры большего количества жителей путем внедрения на территории района использования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скалодрома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Скалодром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адаптированный к городским условиям тренажер, позволяющий: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 удовлетворить потребность в риске и без риска избавиться от агрессии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улучшить физическую форму, повысить самооценку, победив собственный страх.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Со стороны некоммерческих организаций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привлечение финансирования от благотворительных организаций (например, Благотворительный фонд «Это родина моя»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https://rodina-fond.ru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Со стороны Администрации Усть-Кутского муниципального образования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а) в соответствии с Постановлением Администрации УКМО от 21.04.2017 № 204-п «Об утверждении  Регламента  сопровождения  инвестиционных  проектов,  планируемых к реализации на территории Усть-Кутского муниципального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принципу «одного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окна»: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00" y="1050541"/>
            <a:ext cx="2156873" cy="5083816"/>
          </a:xfrm>
          <a:prstGeom prst="parallelogram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83899" y="-53096"/>
            <a:ext cx="2214974" cy="4045674"/>
          </a:xfrm>
          <a:prstGeom prst="rtTriangle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31922" y="2999210"/>
            <a:ext cx="2564367" cy="3889757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91420" y="1814948"/>
            <a:ext cx="71428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74512" y="6559665"/>
            <a:ext cx="12599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50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 оказание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информационной, консультационной помощи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 поиск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возможных вариантов размещения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случае регистрации в качестве некоммерческой организации возможность привлечения грантов (например, путем участия в конкурсе «Фонд президентских грантов»)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приобретения мобильной конструкции в летнее время предоставление всем желающим с почасовой оплатой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систематические занятия в закрытых спортзалах с привлечением инструктора и продажей абонементов.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80334" y="5056909"/>
            <a:ext cx="9599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(395-2) 43-51-81,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4" y="4906964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53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Экологический </a:t>
            </a:r>
            <a:r>
              <a:rPr lang="ru-RU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проект «</a:t>
            </a:r>
            <a:r>
              <a:rPr lang="ru-RU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Вермикультивирование</a:t>
            </a:r>
            <a:r>
              <a:rPr lang="ru-RU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»</a:t>
            </a:r>
            <a:r>
              <a:rPr lang="ru-RU" sz="2400" b="1" dirty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008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1728" y="699716"/>
            <a:ext cx="982300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«Экология» должны быть реализованы мероприятия, направленные на эффективное обращение с отходами производства и потребления, для достижения экологического благополучия жизнедеятельности населения.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района имеются нерешенные вопросы по утилизации отходов деятельности личных подсобных хозяйств (навоз), остатков пищевых отходов домохозяйств и коммерческих структур, в черте города наблюдается значительное количество опавшей листвы, есть возможность сбора макулатуры, утилизации отходов лесопиления (опилок) на несанкционированных свалках. Все вышеперечисленное является органической составляющей, перерабатываемой калифорнийскими дождевыми червями.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Выращивание и разведение калифорнийских дождевых червей в целях переработки органических отходов и создания экологически чистых удобрений (биогумуса).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наличие органических отходов на территории района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быстрое размножение червей и продолжительный период жизни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устойчивость червей к заболеваниям.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а) в соответствии с Постановлением Администрации УКМО от 21.04.2017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204-п   «Об   утверждении   Регламента  сопровождения  инвестиционных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планируемых к реализации на территории Усть-Кутского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731" y="498079"/>
            <a:ext cx="1919409" cy="5699060"/>
          </a:xfrm>
          <a:prstGeom prst="parallelogram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84731" y="-20777"/>
            <a:ext cx="1930538" cy="3949977"/>
          </a:xfrm>
          <a:prstGeom prst="rtTriangl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904489" y="2915216"/>
            <a:ext cx="2287507" cy="3944306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97901" y="1813634"/>
            <a:ext cx="717372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48242" y="6481150"/>
            <a:ext cx="11425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52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4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принципу «одного окна»: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 оказание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информационной, консультационной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помощь в проведении акций по сбору органической составляющей (листвы, макулатуры и т.п.) с привлечением волонтеров.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производство экологически чистых удобрений (биогумуса)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направление излишка червей на корм скоту, в качестве корма для аквариумных рыб, приманки для ловли рыбы.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86149" y="4695599"/>
            <a:ext cx="96475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(395-2) 43-51-81,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комитета по природным ресурсам и сельскому хозяйству 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 (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395-2) 43-51-81,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8-950-088-83-66,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9" y="4815994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230" y="779154"/>
            <a:ext cx="2203247" cy="5666385"/>
          </a:xfrm>
          <a:prstGeom prst="parallelogram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80230" y="-3742"/>
            <a:ext cx="2218668" cy="3697556"/>
          </a:xfrm>
          <a:prstGeom prst="rtTriangle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55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35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Сельскохозяйственный </a:t>
            </a:r>
            <a:r>
              <a:rPr lang="ru-RU" sz="23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«Производство кормов»</a:t>
            </a:r>
            <a:r>
              <a:rPr lang="ru-RU" sz="2350" dirty="0">
                <a:solidFill>
                  <a:srgbClr val="008000"/>
                </a:solidFill>
                <a:latin typeface="Arial Black" panose="020B0A04020102020204" pitchFamily="34" charset="0"/>
              </a:rPr>
              <a:t/>
            </a:r>
            <a:br>
              <a:rPr lang="ru-RU" sz="2350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235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941" y="699716"/>
            <a:ext cx="953788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«Малое и среднее предпринимательство и  поддержка индивидуальной предпринимательской   инициативы»   одной   из  приоритетных задач является поддержка фермеров, развитие сельской кооперации. 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На территории района отсутствует производство растительных либо комбинированных кормов при том, что имеется сырье для переработки и рынок сбыта. Основная часть кормов завозится с соседних регионов.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сельскохозяйственных производителей и личных подсобных хозяйств района кормами местного производства с использованием мини завода либо мобильного комбикормового завода.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снижение себестоимости кормов по сравнению с завозимыми в район за счет транспортных расходов, а при использовании мобильного комбикормового завода и за счет затрат на хранение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изготовление свежих кормов, сбалансированных по составу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оперативность внесения изменений в рацион в зависимости от времени года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возможность изготовления необходимого количества корма для запаса.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поддержки: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1) На областном уровне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Учитывая тот факт, что корма растительные 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комбикорма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относятся  к  продукции  первичной переработки, произведенной из сельскохозяйственного сырья собственного производства (Постановление Правительства  РФ   от  25.07.2006  №  458)   есть  возможность  воспользоваться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субсидиями из областного бюджета: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465622" y="3141552"/>
            <a:ext cx="2686059" cy="3716448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516007" y="1813634"/>
            <a:ext cx="699259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89740" y="6510329"/>
            <a:ext cx="11110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54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4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7769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795" y="375474"/>
            <a:ext cx="1116058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приобретение земельных участков из земель сельскохозяйственного назначения (Постановление Правительства Иркутской области от 05.05.2012 № 229-пп)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приобретение сельскохозяйственной техники, грузовых и специальных автомобилей, технологического оборудования по договорам финансовой аренды (лизинга)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оказание консультационной помощи (Постановление Правительства Иркутской области от 26.03.2013 № 104-пп).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На местном уровне: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соответствии с Постановлением Администрации УКМО от 21.04.2017 № 204-п «Об утверждении Регламента сопровождения инвестиционных проектов, планируемых к реализации на территории Усть-Кутского муниципального образования по принципу «одного окна»: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оказание информационной, консультационной помощи,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подготовке документов для получения субсидий из областного бюджета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возможных вариантов по земельным участкам из земель сельскохозяйственного назначения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инвентаря.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реализация кормов как сельхозпроизводителям, так и личным подсобным хозяйствам.</a:t>
            </a: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94006" y="588052"/>
            <a:ext cx="92823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Даникёрова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Фаина Иннокентьевна, тел. 8 (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395-2) 43-51-81,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8-950-088-83-32,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председатель комитета по природным ресурсам и сельскому хозяйству 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 (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395-2) 43-51-81,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8-950-088-83-66,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4" y="849241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6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255" y="1039608"/>
            <a:ext cx="2163076" cy="5175894"/>
          </a:xfrm>
          <a:prstGeom prst="parallelogram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15120" y="910532"/>
            <a:ext cx="4020861" cy="2179451"/>
          </a:xfrm>
          <a:prstGeom prst="rtTriangle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58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Сельскохозяйственный проект «Птицеводство»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994" y="699716"/>
            <a:ext cx="956426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«Малое и среднее предпринимательство и  поддержка индивидуальной предпринимательской   инициативы»   одной   из  приоритетных задач является поддержка фермеров, развитие сельской кооперации. Перспективным направлением для бизнеса в сельском хозяйстве считается птицеводство за счет быстрого воспроизводства, наличия современного оборудования и технологий для разведения птицы, широкого спектра пород.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Создание на территории района птичьей фермы мясного либо яичного направления.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постоянный рост спроса на экологически чистую продукцию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меньшие затраты по сравнению с разведением крупного рогатого скота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отсутствие зависимости от погодных условий.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На областном уровне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субсидий: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на приобретение земельных участков из земель сельскохозяйственного назначения (Постановление Правительства Иркутской области от 11.07.2013 № 255-пп)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 на проведение кадастровых работ при оформлении в собственность земельных участков из земель сельскохозяйственного  назначения (Постановление Правительства Иркутской области от 05.05.2012 № 229-пп)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содержание племенного маточного поголовья птицы (Постановление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Правительства Иркутской области от 11.03.2013 № 78-пп)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95824" y="3367889"/>
            <a:ext cx="2619450" cy="3502654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516008" y="1822125"/>
            <a:ext cx="69926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59923" y="6509442"/>
            <a:ext cx="11648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57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5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59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8311" y="583565"/>
            <a:ext cx="1087796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приобретение сельскохозяйственной техники, грузовых и специальных автомобилей, оборудования (Постановление Правительства Иркутской области от 26.03.2013 № 104-пп, Постановление Правительства Иркутской области от 11.07.2013 № 255-пп)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оказание консультационной помощи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уплату страховой премии по договорам сельскохозяйственного страхования в области животноводства (Постановление Правительства Иркутской области от 21.03.2013 № 91-пп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На местном уровне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в соответствии с Постановлением Администрации УКМО от 21.04.2017  №   204-п   «Об   утверждении   Регламента сопровождения инвестиционных проектов, планируемых к реализации на территории Усть-Кутского муниципального образования по принципу «одного окна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информационной, консультационной помощи,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подготовке документов для получения субсидий из областного бюджета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возможных вариантов по земельным участкам из земель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сельскохозяйственного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поиск возможных вариантов приобретения поголовья молодой птицы у производителей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реализация мяса, яиц, перопухового сырья, органических удобрений.</a:t>
            </a:r>
            <a:endParaRPr lang="ru-RU" alt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4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8393482"/>
              </p:ext>
            </p:extLst>
          </p:nvPr>
        </p:nvGraphicFramePr>
        <p:xfrm>
          <a:off x="715727" y="582156"/>
          <a:ext cx="10760546" cy="5657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331036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4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60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94006" y="588052"/>
            <a:ext cx="93656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Даникёрова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Фаина Иннокентьевна, тел. 8 (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395-2) 43-51-81,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8-950-088-83-32,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председатель комитета по природным ресурсам и сельскому хозяйству 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 (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395-2) 43-51-81,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8-950-088-83-66,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4" y="849241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0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17" y="974636"/>
            <a:ext cx="1993522" cy="5315312"/>
          </a:xfrm>
          <a:prstGeom prst="parallelogram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61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553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35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</a:t>
            </a:r>
            <a:r>
              <a:rPr lang="ru-RU" sz="23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«Мобильный рынок </a:t>
            </a:r>
            <a:r>
              <a:rPr lang="ru-RU" sz="235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35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35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сельскохозяйственной </a:t>
            </a:r>
            <a:r>
              <a:rPr lang="ru-RU" sz="23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продукции»</a:t>
            </a:r>
            <a:r>
              <a:rPr lang="ru-RU" sz="2350" dirty="0">
                <a:solidFill>
                  <a:srgbClr val="008000"/>
                </a:solidFill>
                <a:latin typeface="Arial Black" panose="020B0A04020102020204" pitchFamily="34" charset="0"/>
              </a:rPr>
              <a:t/>
            </a:r>
            <a:br>
              <a:rPr lang="ru-RU" sz="2350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235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835" y="699716"/>
            <a:ext cx="966004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«Малое и среднее предпринимательство и  поддержка индивидуальной предпринимательской инициативы» одной из приоритетных задач является поддержка фермеров, сельского хозяйства.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На территории района отсутствует стабильный, гарантированный рынок сбыта продукции сельскохозяйственных производителей при том, что сельскохозяйственной деятельностью занимаются как коммерческие структуры (крестьянские фермерские хозяйства, хозяйственные общества), так и личные подсобные хозяйства. Торговые компании района предпочитают заключать договора купли-продажи с крупными поставщиками, а не мелкими производителями. В результате на прилавках торговых сетей в большинстве представлена продукция, произведенная в других регионах страны.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рынка сбыта сельскохозяйственной продукции местного производства с использованием мобильных средств связи и Интернета для обеспечения взаимодействия покупателей и продавцов (пример для ознакомления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«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артерияжизни.рф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постоянный рост спроса на экологически чистые продукты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конкурентное преимущество по сравнению с поставщиками иных регионов за счет снижения стоимости продукции на транспортные расходы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возможность увеличения охвата населения  района за счет доставки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продуктов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76506" y="-7343"/>
            <a:ext cx="2138763" cy="3393337"/>
          </a:xfrm>
          <a:prstGeom prst="rtTriangle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51358" y="2960482"/>
            <a:ext cx="2640639" cy="3897517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524515" y="1801091"/>
            <a:ext cx="690752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35992" y="6524622"/>
            <a:ext cx="12619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60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34527" y="1801091"/>
            <a:ext cx="780294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21952" y="6492875"/>
            <a:ext cx="2743200" cy="365125"/>
          </a:xfrm>
        </p:spPr>
        <p:txBody>
          <a:bodyPr/>
          <a:lstStyle/>
          <a:p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</a:t>
            </a:r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pPr/>
              <a:t>62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640" y="375272"/>
            <a:ext cx="1106787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В случае регистрации в качестве сельскохозяйственного потребительского сбытового кооператива есть возможность получения поддержки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областного бюджета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виде получения субсидий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закуп мяса, молока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сельскохозяйственной техники, грузовых и специальных автомобилей, технологического оборудования по договорам финансовой аренды (лизинга) (Постановления Правительства Иркутской области от 26.03.2013 № 104-пп, от 26.10.2015 № 536-пп)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оказание консультационной помощи (Постановление Правительства Иркутской области от 26.03.2013 № 104-пп).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местном уровне: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в соответствии с Постановлением Администрации УКМО от 21.04.2017 № 204-п «Об утверждении Регламента сопровождения инвестиционных проектов, планируемых к реализации на территории Усть-Кутского муниципального образования по принципу «одного окна»: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информационной, консультационной помощи,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подготовке документов для получения субсидий из областного бюджета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в рамках муниципальной программы «Содействие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инвентаря.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посредническая деятельность по реализации сельскохозяйственной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alt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41496" y="4456147"/>
            <a:ext cx="9352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317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63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94006" y="588052"/>
            <a:ext cx="92823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395-2) 43-51-81,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8-950-088-83-32,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председатель комитета по природным ресурсам и сельскому хозяйству 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395-2) 43-51-81,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8-950-088-83-66,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4" y="849241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822" y="1221070"/>
            <a:ext cx="2156178" cy="5089195"/>
          </a:xfrm>
          <a:prstGeom prst="parallelogram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64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</a:t>
            </a:r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«Сельскохозяйственный рынок»</a:t>
            </a:r>
            <a:r>
              <a:rPr lang="ru-RU" sz="2400" dirty="0">
                <a:solidFill>
                  <a:srgbClr val="008000"/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887" y="699716"/>
            <a:ext cx="954693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«Малое и среднее предпринимательство и  поддержка индивидуальной предпринимательской инициативы» одной из приоритетных задач является поддержка фермеров, сельского хозяйства.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района отсутствует стабильный, гарантированный рынок сбыта продукции сельскохозяйственных производителей при том, что сельскохозяйственной деятельностью занимаются как коммерческие структуры (крестьянские фермерские хозяйства, хозяйственные общества), так и личные подсобные хозяйства, на которых приходится основная доля производимой продукции. Торговые компании района предпочитают заключать договора купли-продажи с крупными поставщиками, а не мелкими производителями. В результате на прилавках торговых сетей в большинстве представлена продукция, произведенная в других регионах страны.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г. Усть-Кута имеется выделенный земельный участок под размещение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выставочно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-ярмарочного комплекса. 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Организация на территории района постоянного рынка сбыта сельскохозяйственной продукции местного производства, соответствующего современным требованиям (в том числе с возможностью проведения ветеринарно-санитарного контроля, осуществления сделок личных подсобных хозяйств с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предприятиями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торговли на основе долгосрочных соглашений).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постоянный рост спроса на экологически чистые продукты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конкурентное преимущество по сравнению с поставщиками иных регионов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14367" y="-5"/>
            <a:ext cx="2470490" cy="3268301"/>
          </a:xfrm>
          <a:prstGeom prst="rtTriangle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2642" y="3041964"/>
            <a:ext cx="2932218" cy="3816036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61686" y="1813634"/>
            <a:ext cx="753585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46848" y="6504057"/>
            <a:ext cx="11532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63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0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727" y="375272"/>
            <a:ext cx="10877962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снижения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стоимости продукции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транспортные расходы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наличие на территории г. Усть-Кута земельного участка для размещения рынка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случае регистрации в качестве сельскохозяйственного потребительского сбытового кооператива есть возможность получения поддержки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областного бюджета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виде получения субсидий: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 мяса, молока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приобретение сельскохозяйственной техники, грузовых и специальных автомобилей, технологического оборудования по договорам финансовой аренды (лизинга) (Постановления Правительства Иркутской области от 26.03.2013 № 104-пп, от 26.10.2015 № 536-пп)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консультационной помощи (Постановление Правительства Иркутской области от 26.03.2013 № 104-пп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местном уровне: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в соответствии с Постановлением Администрации УКМО от 21.04.2017 № 204-п «Об утверждении Регламента сопровождения инвестиционных проектов, планируемых к реализации на территории Усть-Кутского муниципального образования по принципу «одного окна»: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оказание информационной, консультационной помощи,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подготовке документов для получения субсидий из областного бюджета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1637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727" y="375272"/>
            <a:ext cx="10877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посредническая деятельность по реализации сельскохозяйственной продукции.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53089" y="4263219"/>
            <a:ext cx="9352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Даникёрова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Фаина Иннокентьевна, тел. 8 (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395-2) 43-51-81,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8-950-088-83-32,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председатель комитета по природным ресурсам и сельскому хозяйству 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 (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395-2) 43-51-81,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8-950-088-83-66,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http://www.cko.by/images/677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34" y="4127395"/>
            <a:ext cx="1646964" cy="18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0500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35" y="958463"/>
            <a:ext cx="2482875" cy="5439740"/>
          </a:xfrm>
          <a:prstGeom prst="parallelogram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67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Сельскохозяйственный </a:t>
            </a:r>
            <a:r>
              <a:rPr lang="ru-RU" sz="23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</a:t>
            </a:r>
            <a:r>
              <a:rPr lang="ru-RU" sz="2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3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Тепличный комплекс»</a:t>
            </a:r>
            <a:r>
              <a:rPr lang="ru-RU" sz="2300" dirty="0">
                <a:solidFill>
                  <a:srgbClr val="008000"/>
                </a:solidFill>
                <a:latin typeface="Arial Black" panose="020B0A04020102020204" pitchFamily="34" charset="0"/>
              </a:rPr>
              <a:t/>
            </a:r>
            <a:br>
              <a:rPr lang="ru-RU" sz="2300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23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835" y="773797"/>
            <a:ext cx="946087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национального проекта «Малое и среднее предпринимательство и  поддержка индивидуальной предпринимательской инициативы» одной из приоритетных задач является поддержка фермеров, развитие сельской кооперации.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 учетом отнесения Усть-Кутского муниципального района к территориям, приравненным к Крайнему Северу, наличия резко континентального климата выращивание сельскохозяйственных культур в открытом грунте ограничено летним периодом. Основная часть сельскохозяйственных культур привозится с соседних регионов.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Создание на территории района тепличного комплекса для выращивания сельскохозяйственных культур (овощи, зелень, пряные травы, ягоды, грибы).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спрос на экологически чистые продукты постоянно растет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меньшие затраты по сравнению с занятием иными видами сельскохозяйственной деятельности, например, разведением крупного рогатого скота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выращивание культур круглый год.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1)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областном уровне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субсидий: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на приобретение земельных участков из земель сельскохозяйственного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 (Постановление Правительства Иркутской области от 11.07.2013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255-пп)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59635" y="-7"/>
            <a:ext cx="2425219" cy="3983529"/>
          </a:xfrm>
          <a:prstGeom prst="rtTriangle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348798" y="2871708"/>
            <a:ext cx="2836061" cy="3986291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97900" y="1802656"/>
            <a:ext cx="68696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14419" y="6504057"/>
            <a:ext cx="9704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66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0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10511" y="6492875"/>
            <a:ext cx="2881487" cy="365125"/>
          </a:xfrm>
        </p:spPr>
        <p:txBody>
          <a:bodyPr/>
          <a:lstStyle/>
          <a:p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68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727" y="375272"/>
            <a:ext cx="1076054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проведение кадастровых работ при оформлении в собственность земельных участков из земель сельскохозяйственного назначения (Постановление Правительства Иркутской области от 05.05.2012 № 229-пп)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строительство тепличных комплексов (Постановление Правительства Иркутской области от 29.06.2016 № 402-пп)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приобретение сельскохозяйственной техники, грузовых и специальных автомобилей, оборудования (Постановление Правительства Иркутской области от 26.03.2013 № 104-пп, Постановление Правительства Иркутской области от 11.07.2013 № 255-пп)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приобретение семян с учетом их доставки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оказание консультационной помощи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возмещение части затрат для приобретения тепловой и электрической энергии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уплату страховой премии по договорам сельскохозяйственного страхования в области растениеводства (Постановление Правительства Иркутской области от 21.03.2013 № 91-пп).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местном уровне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соответствии с Постановлением Администрации УКМО от 21.04.2017  №   204-п   «Об   утверждении   Регламента сопровождения инвестиционных проектов, планируемых к реализации на территории Усть-Кутского муниципального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принципу «одного окна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оказание информационной, консультационной помощи,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подготовке документов для получения субсидий из областного бюджета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7222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88847" y="1801091"/>
            <a:ext cx="70315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10511" y="6492875"/>
            <a:ext cx="2881487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69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727" y="375272"/>
            <a:ext cx="108779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возможных вариантов по земельным участкам из земель сельскохозяйственного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реализация выращенной продукции в районе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самостоятельная либо с привлечением 3-х лиц переработка продукции (консервирование) для реализации.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62309" y="4456147"/>
            <a:ext cx="99339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(395-2) 43-51-81,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комитета по экономике, социально-трудовым отношениям и ценам – Васильков Константин Валерьевич, тел. 8 (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395-2) 43-51-81,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komeconom@admin-ukmo.ru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http://www.cko.by/images/677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46" y="4628444"/>
            <a:ext cx="1646964" cy="18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655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mdregion.ru/news/zoloto-sibiri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7" r="24625"/>
          <a:stretch/>
        </p:blipFill>
        <p:spPr bwMode="auto">
          <a:xfrm>
            <a:off x="10161647" y="858188"/>
            <a:ext cx="2030353" cy="5025202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073" y="-15509"/>
            <a:ext cx="2316926" cy="3909267"/>
          </a:xfrm>
          <a:prstGeom prst="rect">
            <a:avLst/>
          </a:prstGeom>
        </p:spPr>
      </p:pic>
      <p:pic>
        <p:nvPicPr>
          <p:cNvPr id="1030" name="Picture 6" descr="http://heliograph.ru/images/1863366_ust-kutskii-ostro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1" r="18093"/>
          <a:stretch/>
        </p:blipFill>
        <p:spPr bwMode="auto">
          <a:xfrm flipH="1">
            <a:off x="9309105" y="3020061"/>
            <a:ext cx="2882895" cy="3852274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ый треугольник 6"/>
          <p:cNvSpPr/>
          <p:nvPr/>
        </p:nvSpPr>
        <p:spPr>
          <a:xfrm flipH="1">
            <a:off x="11476274" y="1815426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667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863" y="-57350"/>
            <a:ext cx="10515600" cy="775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Историческая справка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4952" y="707263"/>
            <a:ext cx="9467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Усть-Кутский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– один из старейших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районов Иркутской области.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 28 июня 1926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Киренского округа Сибирского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края.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9956" y="1327989"/>
            <a:ext cx="98932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1631 г.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Лену вышел отряд казаков Ивана Галкина, который построил в устье Куты острог Усть-Кутский. В 30-х годах XVII столетия видную роль в освоении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Приленья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сыграл промышленник из Устюга Великого, землепроходец Ерофей Павлович Хабаров, который построил недалеко от острога соляные варницы, завел первые пашни и организовал ямскую гоньбу.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Далекий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холодный край долгие годы служил местом ссылки противников самодержавия. Через Усть-Кут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Илимскую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ссылку был привезен А.П. Радищев,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Киренск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декабристы, в Вилюйск – Н.Г. Чернышевский. В начале ХХ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Усть-Куте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появились ссыльные социал-демократы, эсеры, анархисты; в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1900 г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прибыл в ссылку Троцкий.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9957" y="4094460"/>
            <a:ext cx="95916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революции местное население занималось здесь земледелием, охотой, извозом.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1932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завершилась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коллективизация, и в районе возникло 38 колхозов. В 1938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пошли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первые автомашины по новому тракту «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Заярск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-Осетрово». С 1936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началось регулярное движение по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Лене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пассажирских теплоходов. Воздушное сообщение началось с посадки в 1928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Усть-Куте первого гидросамолета.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1950 г.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берега Лены пришел первый поезд. Район из сельскохозяйственного постепенно превращался в промышленный.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Большие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начались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началом строительства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БАМа.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panoramio.com/photos/large/108454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r="34119"/>
          <a:stretch/>
        </p:blipFill>
        <p:spPr bwMode="auto">
          <a:xfrm>
            <a:off x="9771358" y="755002"/>
            <a:ext cx="2433583" cy="5547732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44378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70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6714" y="70437"/>
            <a:ext cx="9451035" cy="558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«Развитие речного туризма»</a:t>
            </a:r>
            <a:endParaRPr lang="ru-RU" sz="2400" dirty="0">
              <a:solidFill>
                <a:srgbClr val="008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0127" t="9521" r="3394" b="8581"/>
          <a:stretch/>
        </p:blipFill>
        <p:spPr>
          <a:xfrm>
            <a:off x="9995103" y="0"/>
            <a:ext cx="2196898" cy="394731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6714" y="600762"/>
            <a:ext cx="94510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По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территории Усть-Кутского района протекает сибирская красавица – река Лена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90-х годах на постоянной основе из пора Осетрово ходил пассажирский теплоход, на котором можно было пройти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реке до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Якутска 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обратно, посетить знаменитые Ленские столбы.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настоящее время данное направление туризма не развито.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8560" y="2037047"/>
            <a:ext cx="9353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проекта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туристического направления в Усть-Кутском районе.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8560" y="2427472"/>
            <a:ext cx="95443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Меры поддержки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организация взаимодействия с предприятиями, организациями туристической сферы Усть-Кутского района (исторический музей, гостиничные комплексы, санатории)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23906" y="4795756"/>
            <a:ext cx="7930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 для реализации проекта: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(395-2) 43-51-81,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</p:txBody>
      </p:sp>
      <p:pic>
        <p:nvPicPr>
          <p:cNvPr id="19" name="Picture 12" descr="http://www.cko.by/images/6778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8" y="4696985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cruiseinform.ru.opt-images.1c-bitrix-cdn.ru/upload/iblock/404/4049915299480c5f59cf300b3ec741d5.jpg?141000720312948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61"/>
          <a:stretch/>
        </p:blipFill>
        <p:spPr bwMode="auto">
          <a:xfrm flipH="1">
            <a:off x="9187994" y="2800121"/>
            <a:ext cx="2847622" cy="4069644"/>
          </a:xfrm>
          <a:prstGeom prst="rtTriangl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ый треугольник 6"/>
          <p:cNvSpPr/>
          <p:nvPr/>
        </p:nvSpPr>
        <p:spPr>
          <a:xfrm flipH="1">
            <a:off x="11526020" y="1729211"/>
            <a:ext cx="665979" cy="512878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sz="1700" b="1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27534" y="6515822"/>
            <a:ext cx="125525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69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votpusk.ru/gallery/large/666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8" t="508" r="130" b="-508"/>
          <a:stretch/>
        </p:blipFill>
        <p:spPr bwMode="auto">
          <a:xfrm>
            <a:off x="9963373" y="1107414"/>
            <a:ext cx="2228627" cy="494935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-69" t="4055" b="5035"/>
          <a:stretch/>
        </p:blipFill>
        <p:spPr>
          <a:xfrm>
            <a:off x="9768689" y="0"/>
            <a:ext cx="2423311" cy="3657600"/>
          </a:xfrm>
          <a:prstGeom prst="rect">
            <a:avLst/>
          </a:prstGeom>
        </p:spPr>
      </p:pic>
      <p:pic>
        <p:nvPicPr>
          <p:cNvPr id="3076" name="Picture 4" descr="https://ds03.infourok.ru/uploads/ex/0862/0005c139-83704c87/hello_html_m67a5f10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84"/>
          <a:stretch/>
        </p:blipFill>
        <p:spPr bwMode="auto">
          <a:xfrm flipH="1">
            <a:off x="9353517" y="2907795"/>
            <a:ext cx="2835215" cy="3968044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ый треугольник 6"/>
          <p:cNvSpPr/>
          <p:nvPr/>
        </p:nvSpPr>
        <p:spPr>
          <a:xfrm flipH="1">
            <a:off x="11494636" y="1818930"/>
            <a:ext cx="69409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5532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71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46981" y="0"/>
            <a:ext cx="9451035" cy="632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«Создание этнографического центра»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996" y="641108"/>
            <a:ext cx="98256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Развитие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этнотуризма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Проект направлен на просвещение и сохранение самобытности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коренного населения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Для обеспечения разнообразного досуга местного населения и гостей города 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единого комплекса услуг (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гостиница - усадьба,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кафе, выставочный зал, сувенирная лавка, 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мастерские, баня).</a:t>
            </a:r>
            <a:endParaRPr lang="ru-RU" alt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76409" y="1904286"/>
            <a:ext cx="981472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Меры поддержки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редоставление земельного участка и имеющихся на нем построек на базе бывшего пионерского лагеря. 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Помощь в привлечении квалифицированных кадров, обладающих опытом в исследовании, реконструкции и популяризации традиционной культуры русского народа, проведении туристско-экскурсионной и культурно-досуговой программы. 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Организация экскурсий, туров выходного дня для детей и молодежи Усть-Кутского района в целях их патриотического воспитания.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93108" y="3628117"/>
            <a:ext cx="9514488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i="0" u="sng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Преимущества</a:t>
            </a:r>
            <a:r>
              <a:rPr kumimoji="0" lang="ru-RU" altLang="ru-RU" i="0" u="sng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реализации проекта</a:t>
            </a:r>
            <a:r>
              <a:rPr kumimoji="0" lang="ru-RU" alt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:</a:t>
            </a:r>
            <a:endParaRPr kumimoji="0" lang="ru-RU" altLang="ru-RU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algn="just"/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Выгодное ландшафтное положение базы и экологическая составляющая – сибирская тайга, сосновый бор, заводь р. Лена со спокойной водой.</a:t>
            </a:r>
            <a:endParaRPr lang="ru-RU" altLang="ru-RU" dirty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Удобное транспортное положение г. Усть-Кута - наличие аэропорта, автомобильных, железнодорожных, водных путей. Близость санатория «Усть-Кут», возможность быстрого доступа до курортов</a:t>
            </a:r>
            <a:r>
              <a:rPr kumimoji="0" lang="ru-RU" altLang="ru-RU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Северобайкальского региона.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Наличие целого ряда оставленных жителями деревень конца Х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I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Х - начала 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XX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веков постройки</a:t>
            </a:r>
            <a:r>
              <a:rPr kumimoji="0" lang="ru-RU" altLang="ru-RU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дает возможность наполнения музея необходимыми ценностями.</a:t>
            </a:r>
          </a:p>
        </p:txBody>
      </p:sp>
    </p:spTree>
    <p:extLst>
      <p:ext uri="{BB962C8B-B14F-4D97-AF65-F5344CB8AC3E}">
        <p14:creationId xmlns:p14="http://schemas.microsoft.com/office/powerpoint/2010/main" val="39295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72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727" y="375272"/>
            <a:ext cx="108779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Наличие обширной территории базы (бывшего пионерского лагеря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позволяющей проводить разнообразную застройку. </a:t>
            </a:r>
            <a:endParaRPr lang="ru-RU" alt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Частично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функционирующая инфраструктура: водонапорная скважина, подведенная линия электропередач, наличие собственной подстанции, освещение территории, складские помещения, пищеблок; наличие старых жилых корпусов из бруса, частично пригодного для вторичного использования.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конкуренции в данном регионе.</a:t>
            </a: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80983" y="4957793"/>
            <a:ext cx="9612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(395-2) 43-51-81,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</p:txBody>
      </p:sp>
      <p:pic>
        <p:nvPicPr>
          <p:cNvPr id="9" name="Picture 12" descr="http://www.cko.by/images/677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9" y="4844118"/>
            <a:ext cx="1646964" cy="18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21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1" r="39063"/>
          <a:stretch/>
        </p:blipFill>
        <p:spPr>
          <a:xfrm>
            <a:off x="9743430" y="647281"/>
            <a:ext cx="2503935" cy="5644848"/>
          </a:xfrm>
          <a:prstGeom prst="parallelogram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7094"/>
          <a:stretch/>
        </p:blipFill>
        <p:spPr>
          <a:xfrm>
            <a:off x="10003667" y="-16677"/>
            <a:ext cx="2188333" cy="43462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0256" y="2964769"/>
            <a:ext cx="2791744" cy="3893231"/>
          </a:xfrm>
          <a:prstGeom prst="rtTriangle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534114" y="1798412"/>
            <a:ext cx="657885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90196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73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Контакты Администрации УКМО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33606" y="1398482"/>
            <a:ext cx="87098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666793, Иркутская обл., г. Усть-Кут, ул. Халтурина, 52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Мэр Усть-Кутского муниципального образования – Анисимов Сергей Геннадьевич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тел. 8 (395-2) 43-51-81,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priemnaya@admin-ukmo.ru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мэра – Калашников Вячеслав Александрович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тел. 8 (395-2) 43-51-81,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1zam@admin-ukmo.ru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Заместитель мэра по экономическим вопросам – Даникёрова Фаина Иннокентьевна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тел. 8 (395-2) 43-51-81,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2" descr="http://www.cko.by/images/677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43" y="5056909"/>
            <a:ext cx="666852" cy="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www.cko.by/images/677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43" y="3669043"/>
            <a:ext cx="666852" cy="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www.cko.by/images/677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95" y="2588411"/>
            <a:ext cx="666852" cy="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1091" y="699716"/>
            <a:ext cx="9264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По всем возникающим у Вас вопросам и предложениям Вы можете обращаться в Администрацию Усть-Кутского муниципального образования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Контактные данные профильных управлений (комитетов, отделов, секторов) Администрации можно узнать на официальном сайте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www.admin-ukmo.ru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 вкладке «Контакты».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045"/>
            <a:ext cx="5363570" cy="2937194"/>
          </a:xfr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7275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69358" y="-48467"/>
            <a:ext cx="10515600" cy="775854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Общие сведения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2640790">
            <a:off x="1480780" y="4766377"/>
            <a:ext cx="1736342" cy="906597"/>
          </a:xfrm>
          <a:prstGeom prst="chevron">
            <a:avLst>
              <a:gd name="adj" fmla="val 50663"/>
            </a:avLst>
          </a:prstGeom>
          <a:solidFill>
            <a:srgbClr val="CCEC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90" y="3010209"/>
            <a:ext cx="2900321" cy="2966538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715727" y="614830"/>
            <a:ext cx="11234535" cy="254150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Усть-Кутский </a:t>
            </a:r>
            <a:r>
              <a:rPr lang="ru-RU" sz="3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расположен на северо-востоке Иркутской области и занимает центральное положение среди северных </a:t>
            </a: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районов.</a:t>
            </a:r>
          </a:p>
          <a:p>
            <a:pPr marL="0" indent="0">
              <a:lnSpc>
                <a:spcPct val="120000"/>
              </a:lnSpc>
            </a:pP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территории – 34 598 </a:t>
            </a: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3500" baseline="30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20000"/>
              </a:lnSpc>
            </a:pP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состав муниципального образования входят 3 городских поселения (Усть-Кутское, Янтальское, Звезднинское) и 4 сельских поселения (Нийское, Верхнемарковское, Подымахинское, Ручейское).</a:t>
            </a:r>
            <a:endParaRPr lang="ru-RU" sz="3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363570" y="2987443"/>
            <a:ext cx="6586693" cy="36178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– 46516 человек (на 01.01.2022 г.), в том числе жители 41909 - городских поселений, 4607 - сельских поселений (из них 138 проживают на межселенной территории)</a:t>
            </a:r>
          </a:p>
          <a:p>
            <a:pPr marL="0" indent="0">
              <a:lnSpc>
                <a:spcPct val="100000"/>
              </a:lnSpc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Автомобильный код региона: 38, 85, 138</a:t>
            </a:r>
          </a:p>
          <a:p>
            <a:pPr marL="0" indent="0">
              <a:lnSpc>
                <a:spcPct val="100000"/>
              </a:lnSpc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Телефонный код: 395-65</a:t>
            </a:r>
          </a:p>
          <a:p>
            <a:pPr marL="0" indent="0">
              <a:lnSpc>
                <a:spcPct val="100000"/>
              </a:lnSpc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Часовой пояс: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MSK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+5</a:t>
            </a:r>
          </a:p>
          <a:p>
            <a:pPr marL="0" indent="0">
              <a:lnSpc>
                <a:spcPct val="100000"/>
              </a:lnSpc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Административный центр: г. Усть-Кут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e-a.d-cd.net/4d5b11u-9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126" r="40937" b="-126"/>
          <a:stretch/>
        </p:blipFill>
        <p:spPr bwMode="auto">
          <a:xfrm>
            <a:off x="10220363" y="782918"/>
            <a:ext cx="1977552" cy="5398477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727" y="754261"/>
            <a:ext cx="9978804" cy="1031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Климат в Усть-Кутском районе резко континентальный, с суровой продолжительной сухой зимой и теплым коротким летом.</a:t>
            </a: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8200" y="22151"/>
            <a:ext cx="10515600" cy="73211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Климатические условия</a:t>
            </a:r>
            <a:endParaRPr lang="ru-RU" sz="2800" dirty="0">
              <a:solidFill>
                <a:srgbClr val="008000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28191" y="5438514"/>
            <a:ext cx="9870645" cy="1031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Ветровой режим обусловлен направлением долины реки Лена. Преобладают ветры юго-западного направления. Средняя годовая скорость ветра – 2-3 м/с.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28191" y="4790961"/>
            <a:ext cx="10515600" cy="1031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Годовое количество осадков 350 мм. В зимний период – в виде снега.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05315" y="3482156"/>
            <a:ext cx="10066407" cy="1031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Продолжительность безморозного периода в среднем 98 дней. Первые заморозки появляются уже в начале сентября, последние бывают до конца мая.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443089" y="1765044"/>
            <a:ext cx="9944689" cy="173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Средняя температура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января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−30°С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июля +17°С. Минимальная температура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−64°С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максимальная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+47°С. Разность минимальной и максимальной температур достигает 90 градусов по Цельсию.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Территория приравнена к Крайнему Северу.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84" l="0" r="915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4663" y="0"/>
            <a:ext cx="2242869" cy="4155653"/>
          </a:xfrm>
          <a:prstGeom prst="rect">
            <a:avLst/>
          </a:prstGeom>
        </p:spPr>
      </p:pic>
      <p:pic>
        <p:nvPicPr>
          <p:cNvPr id="1030" name="Picture 6" descr="http://ust-kut.org/data/media/134/colmakov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7178" y="2951430"/>
            <a:ext cx="2898623" cy="391470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353799" y="1809221"/>
            <a:ext cx="844108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10061</TotalTime>
  <Words>10830</Words>
  <Application>Microsoft Office PowerPoint</Application>
  <PresentationFormat>Широкоэкранный</PresentationFormat>
  <Paragraphs>1082</Paragraphs>
  <Slides>73</Slides>
  <Notes>58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0" baseType="lpstr">
      <vt:lpstr>Arial</vt:lpstr>
      <vt:lpstr>Arial Black</vt:lpstr>
      <vt:lpstr>Calibri</vt:lpstr>
      <vt:lpstr>Calibri Light</vt:lpstr>
      <vt:lpstr>Times New Roman</vt:lpstr>
      <vt:lpstr>Wingdings 3</vt:lpstr>
      <vt:lpstr>Тема Office</vt:lpstr>
      <vt:lpstr>Инвестиционный паспорт  Усть-Кутского муниципального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Общие сведения</vt:lpstr>
      <vt:lpstr>Климатические условия</vt:lpstr>
      <vt:lpstr>Транспортная  инфраструктура</vt:lpstr>
      <vt:lpstr>Природно-ресурсный потенциал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Социально-экономическая ситуация в районе на протяжении последних лет остается стабильной, общий объем выручки от реализации товаров, выполненных работ, оказания услуг в основных отраслях имеет положительную динамику роста (или остается на уровне).</vt:lpstr>
      <vt:lpstr>Презентация PowerPoint</vt:lpstr>
      <vt:lpstr>ПРОМЫШЛЕННОСТЬ</vt:lpstr>
      <vt:lpstr>Внешнеэкономическая деятельность</vt:lpstr>
      <vt:lpstr>Малый и средний бизнес</vt:lpstr>
      <vt:lpstr>Туризм</vt:lpstr>
      <vt:lpstr>Бюджет</vt:lpstr>
      <vt:lpstr>Социальная сфера</vt:lpstr>
      <vt:lpstr>Кадровый потенциал</vt:lpstr>
      <vt:lpstr>Презентация PowerPoint</vt:lpstr>
      <vt:lpstr>Институциональная среда</vt:lpstr>
      <vt:lpstr>Опорная территория развития</vt:lpstr>
      <vt:lpstr>Инвестиционный климат</vt:lpstr>
      <vt:lpstr>Презентация PowerPoint</vt:lpstr>
      <vt:lpstr>Презентация PowerPoint</vt:lpstr>
      <vt:lpstr>Презентация PowerPoint</vt:lpstr>
      <vt:lpstr>Меры государственной поддержки</vt:lpstr>
      <vt:lpstr>Институты поддержки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Объекты для инвесторов</vt:lpstr>
      <vt:lpstr>Презентация PowerPoint</vt:lpstr>
      <vt:lpstr>Презентация PowerPoint</vt:lpstr>
      <vt:lpstr>Проект: «Развитие производства сельскохозяйственной продукции»</vt:lpstr>
      <vt:lpstr>Презентация PowerPoint</vt:lpstr>
      <vt:lpstr>Меры поддержки - государственная программа Иркутской области «Развитие сельского хозяйства и регулирование рынков сельскохозяйственной продукции, сырья и продовольствия»</vt:lpstr>
      <vt:lpstr>Проект «Центр инновационного творчества молодежи»</vt:lpstr>
      <vt:lpstr>Презентация PowerPoint</vt:lpstr>
      <vt:lpstr>Спортивный проект «Боссабол»</vt:lpstr>
      <vt:lpstr>Презентация PowerPoint</vt:lpstr>
      <vt:lpstr> Спортивный проект «Скалодром» </vt:lpstr>
      <vt:lpstr>Презентация PowerPoint</vt:lpstr>
      <vt:lpstr> Экологический проект «Вермикультивирование» </vt:lpstr>
      <vt:lpstr>Презентация PowerPoint</vt:lpstr>
      <vt:lpstr> Сельскохозяйственный проект «Производство кормов» </vt:lpstr>
      <vt:lpstr>Презентация PowerPoint</vt:lpstr>
      <vt:lpstr>Презентация PowerPoint</vt:lpstr>
      <vt:lpstr>Сельскохозяйственный проект «Птицеводство»</vt:lpstr>
      <vt:lpstr>Презентация PowerPoint</vt:lpstr>
      <vt:lpstr>Презентация PowerPoint</vt:lpstr>
      <vt:lpstr> Проект «Мобильный рынок  сельскохозяйственной продукции» </vt:lpstr>
      <vt:lpstr>Презентация PowerPoint</vt:lpstr>
      <vt:lpstr>Презентация PowerPoint</vt:lpstr>
      <vt:lpstr> Проект «Сельскохозяйственный рынок» </vt:lpstr>
      <vt:lpstr>Презентация PowerPoint</vt:lpstr>
      <vt:lpstr>Презентация PowerPoint</vt:lpstr>
      <vt:lpstr> Сельскохозяйственный проект  «Тепличный комплекс»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Администрации УКМО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Даникёрова Фаина Иннокентьевна</dc:creator>
  <cp:lastModifiedBy>Ершова Нина Анатольевна</cp:lastModifiedBy>
  <cp:revision>723</cp:revision>
  <cp:lastPrinted>2022-10-28T02:35:33Z</cp:lastPrinted>
  <dcterms:created xsi:type="dcterms:W3CDTF">2016-11-11T06:02:59Z</dcterms:created>
  <dcterms:modified xsi:type="dcterms:W3CDTF">2022-11-08T06:39:55Z</dcterms:modified>
</cp:coreProperties>
</file>